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18"/>
  </p:notesMasterIdLst>
  <p:sldIdLst>
    <p:sldId id="281" r:id="rId3"/>
    <p:sldId id="337" r:id="rId4"/>
    <p:sldId id="339" r:id="rId5"/>
    <p:sldId id="341" r:id="rId6"/>
    <p:sldId id="342" r:id="rId7"/>
    <p:sldId id="343" r:id="rId8"/>
    <p:sldId id="344" r:id="rId9"/>
    <p:sldId id="338" r:id="rId10"/>
    <p:sldId id="345" r:id="rId11"/>
    <p:sldId id="346" r:id="rId12"/>
    <p:sldId id="347" r:id="rId13"/>
    <p:sldId id="348" r:id="rId14"/>
    <p:sldId id="349" r:id="rId15"/>
    <p:sldId id="350" r:id="rId16"/>
    <p:sldId id="336" r:id="rId17"/>
  </p:sldIdLst>
  <p:sldSz cx="9144000" cy="6858000" type="screen4x3"/>
  <p:notesSz cx="6797675" cy="9856788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60" autoAdjust="0"/>
    <p:restoredTop sz="99263" autoAdjust="0"/>
  </p:normalViewPr>
  <p:slideViewPr>
    <p:cSldViewPr>
      <p:cViewPr varScale="1">
        <p:scale>
          <a:sx n="110" d="100"/>
          <a:sy n="110" d="100"/>
        </p:scale>
        <p:origin x="-100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2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2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宋体" charset="-122"/>
              </a:defRPr>
            </a:lvl1pPr>
          </a:lstStyle>
          <a:p>
            <a:pPr>
              <a:defRPr/>
            </a:pPr>
            <a:fld id="{89B0CB12-9BBA-41E4-A2BD-4B3070813BD8}" type="datetimeFigureOut">
              <a:rPr lang="zh-CN" altLang="en-US"/>
              <a:pPr>
                <a:defRPr/>
              </a:pPr>
              <a:t>2014-07-02</a:t>
            </a:fld>
            <a:endParaRPr lang="en-US" altLang="zh-CN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35038" y="739775"/>
            <a:ext cx="4927600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450" y="4681538"/>
            <a:ext cx="5438775" cy="4435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361488"/>
            <a:ext cx="2946400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49688" y="9361488"/>
            <a:ext cx="2946400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宋体" charset="-122"/>
              </a:defRPr>
            </a:lvl1pPr>
          </a:lstStyle>
          <a:p>
            <a:pPr>
              <a:defRPr/>
            </a:pPr>
            <a:fld id="{BC0AB96D-F7CD-4192-98CE-8F6FE516A64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0399743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zh-CN"/>
              <a:t>Beckhoff Sales, Marketing &amp; Strategy Aspects     </a:t>
            </a:r>
            <a:fld id="{BBCB4A08-4910-475B-8DCB-C3993A39896F}" type="datetime1">
              <a:rPr lang="de-DE" altLang="zh-CN"/>
              <a:pPr>
                <a:defRPr/>
              </a:pPr>
              <a:t>02.07.2014</a:t>
            </a:fld>
            <a:r>
              <a:rPr lang="de-DE" altLang="zh-CN"/>
              <a:t>     </a:t>
            </a:r>
            <a:fld id="{41710842-7C1A-4653-A8BC-1DFFE70CD61B}" type="slidenum">
              <a:rPr lang="de-DE" altLang="zh-CN" b="1"/>
              <a:pPr>
                <a:defRPr/>
              </a:pPr>
              <a:t>‹#›</a:t>
            </a:fld>
            <a:endParaRPr lang="de-DE" altLang="zh-CN" b="1"/>
          </a:p>
        </p:txBody>
      </p:sp>
    </p:spTree>
    <p:extLst>
      <p:ext uri="{BB962C8B-B14F-4D97-AF65-F5344CB8AC3E}">
        <p14:creationId xmlns:p14="http://schemas.microsoft.com/office/powerpoint/2010/main" xmlns="" val="72968973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zh-CN"/>
              <a:t>Beckhoff Sales, Marketing &amp; Strategy Aspects     </a:t>
            </a:r>
            <a:fld id="{BBCB4A08-4910-475B-8DCB-C3993A39896F}" type="datetime1">
              <a:rPr lang="de-DE" altLang="zh-CN"/>
              <a:pPr>
                <a:defRPr/>
              </a:pPr>
              <a:t>02.07.2014</a:t>
            </a:fld>
            <a:r>
              <a:rPr lang="de-DE" altLang="zh-CN"/>
              <a:t>     </a:t>
            </a:r>
            <a:fld id="{B1B768BE-A07D-4F2A-9B86-57A447DBA490}" type="slidenum">
              <a:rPr lang="de-DE" altLang="zh-CN" b="1"/>
              <a:pPr>
                <a:defRPr/>
              </a:pPr>
              <a:t>‹#›</a:t>
            </a:fld>
            <a:endParaRPr lang="de-DE" altLang="zh-CN" b="1"/>
          </a:p>
        </p:txBody>
      </p:sp>
    </p:spTree>
    <p:extLst>
      <p:ext uri="{BB962C8B-B14F-4D97-AF65-F5344CB8AC3E}">
        <p14:creationId xmlns:p14="http://schemas.microsoft.com/office/powerpoint/2010/main" xmlns="" val="41123206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00850" y="466725"/>
            <a:ext cx="2227263" cy="5842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15888" y="466725"/>
            <a:ext cx="6532562" cy="58420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zh-CN"/>
              <a:t>Beckhoff Sales, Marketing &amp; Strategy Aspects     </a:t>
            </a:r>
            <a:fld id="{BBCB4A08-4910-475B-8DCB-C3993A39896F}" type="datetime1">
              <a:rPr lang="de-DE" altLang="zh-CN"/>
              <a:pPr>
                <a:defRPr/>
              </a:pPr>
              <a:t>02.07.2014</a:t>
            </a:fld>
            <a:r>
              <a:rPr lang="de-DE" altLang="zh-CN"/>
              <a:t>     </a:t>
            </a:r>
            <a:fld id="{51A24FF1-1470-4969-A358-602D97DF41FA}" type="slidenum">
              <a:rPr lang="de-DE" altLang="zh-CN" b="1"/>
              <a:pPr>
                <a:defRPr/>
              </a:pPr>
              <a:t>‹#›</a:t>
            </a:fld>
            <a:endParaRPr lang="de-DE" altLang="zh-CN" b="1"/>
          </a:p>
        </p:txBody>
      </p:sp>
    </p:spTree>
    <p:extLst>
      <p:ext uri="{BB962C8B-B14F-4D97-AF65-F5344CB8AC3E}">
        <p14:creationId xmlns:p14="http://schemas.microsoft.com/office/powerpoint/2010/main" xmlns="" val="2121290378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5888" y="466725"/>
            <a:ext cx="8912225" cy="49371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15888" y="1268413"/>
            <a:ext cx="4379912" cy="504031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68413"/>
            <a:ext cx="4379913" cy="504031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zh-CN"/>
              <a:t>Beckhoff Sales, Marketing &amp; Strategy Aspects     </a:t>
            </a:r>
            <a:fld id="{BBCB4A08-4910-475B-8DCB-C3993A39896F}" type="datetime1">
              <a:rPr lang="de-DE" altLang="zh-CN"/>
              <a:pPr>
                <a:defRPr/>
              </a:pPr>
              <a:t>02.07.2014</a:t>
            </a:fld>
            <a:r>
              <a:rPr lang="de-DE" altLang="zh-CN"/>
              <a:t>     </a:t>
            </a:r>
            <a:fld id="{FD7CBCFA-B3ED-4D66-9060-4AD396F67D73}" type="slidenum">
              <a:rPr lang="de-DE" altLang="zh-CN" b="1"/>
              <a:pPr>
                <a:defRPr/>
              </a:pPr>
              <a:t>‹#›</a:t>
            </a:fld>
            <a:endParaRPr lang="de-DE" altLang="zh-CN" b="1"/>
          </a:p>
        </p:txBody>
      </p:sp>
    </p:spTree>
    <p:extLst>
      <p:ext uri="{BB962C8B-B14F-4D97-AF65-F5344CB8AC3E}">
        <p14:creationId xmlns:p14="http://schemas.microsoft.com/office/powerpoint/2010/main" xmlns="" val="539477695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r>
              <a:rPr lang="de-DE" altLang="zh-CN"/>
              <a:t>     </a:t>
            </a:r>
            <a:fld id="{8BD69E9A-2A14-4C4E-9E24-54D023A01140}" type="datetime1">
              <a:rPr lang="de-DE" altLang="zh-CN"/>
              <a:pPr>
                <a:defRPr/>
              </a:pPr>
              <a:t>02.07.2014</a:t>
            </a:fld>
            <a:r>
              <a:rPr lang="de-DE" altLang="zh-CN"/>
              <a:t>     </a:t>
            </a:r>
            <a:fld id="{49B16265-D94D-480A-9E10-FBC426269A7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508621538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r>
              <a:rPr lang="de-DE" altLang="zh-CN"/>
              <a:t>     </a:t>
            </a:r>
            <a:fld id="{A11F7823-97A3-4BF6-9849-B101C22FF92D}" type="datetime1">
              <a:rPr lang="de-DE" altLang="zh-CN"/>
              <a:pPr>
                <a:defRPr/>
              </a:pPr>
              <a:t>02.07.2014</a:t>
            </a:fld>
            <a:r>
              <a:rPr lang="de-DE" altLang="zh-CN"/>
              <a:t>     </a:t>
            </a:r>
            <a:fld id="{BA0D8082-F09E-48DC-8C2B-59E4F006278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525861229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r>
              <a:rPr lang="de-DE" altLang="zh-CN"/>
              <a:t>     </a:t>
            </a:r>
            <a:fld id="{B2146003-EB57-46A3-8AE9-48C5C4B36A01}" type="datetime1">
              <a:rPr lang="de-DE" altLang="zh-CN"/>
              <a:pPr>
                <a:defRPr/>
              </a:pPr>
              <a:t>02.07.2014</a:t>
            </a:fld>
            <a:r>
              <a:rPr lang="de-DE" altLang="zh-CN"/>
              <a:t>     </a:t>
            </a:r>
            <a:fld id="{A716D452-8888-4FC1-80F9-7D027F23108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538397101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15888" y="1268413"/>
            <a:ext cx="4379912" cy="5040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68413"/>
            <a:ext cx="4379913" cy="5040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r>
              <a:rPr lang="de-DE" altLang="zh-CN"/>
              <a:t>     </a:t>
            </a:r>
            <a:fld id="{E68BC9EA-F38E-4415-8178-B28F3B3CF74E}" type="datetime1">
              <a:rPr lang="de-DE" altLang="zh-CN"/>
              <a:pPr>
                <a:defRPr/>
              </a:pPr>
              <a:t>02.07.2014</a:t>
            </a:fld>
            <a:r>
              <a:rPr lang="de-DE" altLang="zh-CN"/>
              <a:t>     </a:t>
            </a:r>
            <a:fld id="{859AD581-0D82-4CE6-84A9-27C1C3EF374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670391839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r>
              <a:rPr lang="de-DE" altLang="zh-CN"/>
              <a:t>     </a:t>
            </a:r>
            <a:fld id="{98DC57F3-5577-4BF7-9141-54A00B661C6F}" type="datetime1">
              <a:rPr lang="de-DE" altLang="zh-CN"/>
              <a:pPr>
                <a:defRPr/>
              </a:pPr>
              <a:t>02.07.2014</a:t>
            </a:fld>
            <a:r>
              <a:rPr lang="de-DE" altLang="zh-CN"/>
              <a:t>     </a:t>
            </a:r>
            <a:fld id="{EECABCBA-072E-4C21-8B2B-373D8E465F0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782047022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r>
              <a:rPr lang="de-DE" altLang="zh-CN"/>
              <a:t>     </a:t>
            </a:r>
            <a:fld id="{3E813A59-7426-43DF-8E80-3E0984C33DA7}" type="datetime1">
              <a:rPr lang="de-DE" altLang="zh-CN"/>
              <a:pPr>
                <a:defRPr/>
              </a:pPr>
              <a:t>02.07.2014</a:t>
            </a:fld>
            <a:r>
              <a:rPr lang="de-DE" altLang="zh-CN"/>
              <a:t>     </a:t>
            </a:r>
            <a:fld id="{32453F39-2CA9-47FC-8F88-FA1270B0FEC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775620714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r>
              <a:rPr lang="de-DE" altLang="zh-CN"/>
              <a:t>     </a:t>
            </a:r>
            <a:fld id="{FEDF4952-7E2B-498D-8125-57726D8A50BE}" type="datetime1">
              <a:rPr lang="de-DE" altLang="zh-CN"/>
              <a:pPr>
                <a:defRPr/>
              </a:pPr>
              <a:t>02.07.2014</a:t>
            </a:fld>
            <a:r>
              <a:rPr lang="de-DE" altLang="zh-CN"/>
              <a:t>     </a:t>
            </a:r>
            <a:fld id="{77A9EF07-2D6C-44B7-8905-1B9B21D220B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53432471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zh-CN"/>
              <a:t>Beckhoff Sales, Marketing &amp; Strategy Aspects     </a:t>
            </a:r>
            <a:fld id="{BBCB4A08-4910-475B-8DCB-C3993A39896F}" type="datetime1">
              <a:rPr lang="de-DE" altLang="zh-CN"/>
              <a:pPr>
                <a:defRPr/>
              </a:pPr>
              <a:t>02.07.2014</a:t>
            </a:fld>
            <a:r>
              <a:rPr lang="de-DE" altLang="zh-CN"/>
              <a:t>     </a:t>
            </a:r>
            <a:fld id="{CCA1989B-8EE3-4BD3-8C50-D9F61937CE5F}" type="slidenum">
              <a:rPr lang="de-DE" altLang="zh-CN" b="1"/>
              <a:pPr>
                <a:defRPr/>
              </a:pPr>
              <a:t>‹#›</a:t>
            </a:fld>
            <a:endParaRPr lang="de-DE" altLang="zh-CN" b="1"/>
          </a:p>
        </p:txBody>
      </p:sp>
    </p:spTree>
    <p:extLst>
      <p:ext uri="{BB962C8B-B14F-4D97-AF65-F5344CB8AC3E}">
        <p14:creationId xmlns:p14="http://schemas.microsoft.com/office/powerpoint/2010/main" xmlns="" val="1803012627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r>
              <a:rPr lang="de-DE" altLang="zh-CN"/>
              <a:t>     </a:t>
            </a:r>
            <a:fld id="{493E848C-5C37-4738-B9C8-BBA354D2E72C}" type="datetime1">
              <a:rPr lang="de-DE" altLang="zh-CN"/>
              <a:pPr>
                <a:defRPr/>
              </a:pPr>
              <a:t>02.07.2014</a:t>
            </a:fld>
            <a:r>
              <a:rPr lang="de-DE" altLang="zh-CN"/>
              <a:t>     </a:t>
            </a:r>
            <a:fld id="{0F17F413-F8F3-40D4-976F-867BE34597E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870009317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r>
              <a:rPr lang="de-DE" altLang="zh-CN"/>
              <a:t>     </a:t>
            </a:r>
            <a:fld id="{C6CFB8AC-163E-45D7-8424-0341AD2689C2}" type="datetime1">
              <a:rPr lang="de-DE" altLang="zh-CN"/>
              <a:pPr>
                <a:defRPr/>
              </a:pPr>
              <a:t>02.07.2014</a:t>
            </a:fld>
            <a:r>
              <a:rPr lang="de-DE" altLang="zh-CN"/>
              <a:t>     </a:t>
            </a:r>
            <a:fld id="{D818ACB2-58BD-48F4-82BF-50CE97C600D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687912965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r>
              <a:rPr lang="de-DE" altLang="zh-CN"/>
              <a:t>     </a:t>
            </a:r>
            <a:fld id="{9B9508B4-7705-4A7E-A8FC-AC45EA1BDE95}" type="datetime1">
              <a:rPr lang="de-DE" altLang="zh-CN"/>
              <a:pPr>
                <a:defRPr/>
              </a:pPr>
              <a:t>02.07.2014</a:t>
            </a:fld>
            <a:r>
              <a:rPr lang="de-DE" altLang="zh-CN"/>
              <a:t>     </a:t>
            </a:r>
            <a:fld id="{46D9EF39-3871-4B02-92E6-564DF02BDE4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243390311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00850" y="466725"/>
            <a:ext cx="2227263" cy="5842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15888" y="466725"/>
            <a:ext cx="6532562" cy="58420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r>
              <a:rPr lang="de-DE" altLang="zh-CN"/>
              <a:t>     </a:t>
            </a:r>
            <a:fld id="{48CF06D0-6901-49F5-A9D8-BE22C853E9C8}" type="datetime1">
              <a:rPr lang="de-DE" altLang="zh-CN"/>
              <a:pPr>
                <a:defRPr/>
              </a:pPr>
              <a:t>02.07.2014</a:t>
            </a:fld>
            <a:r>
              <a:rPr lang="de-DE" altLang="zh-CN"/>
              <a:t>     </a:t>
            </a:r>
            <a:fld id="{1DA1FD86-132C-412C-BD77-14CE7D0D8F6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57437012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zh-CN"/>
              <a:t>Beckhoff Sales, Marketing &amp; Strategy Aspects     </a:t>
            </a:r>
            <a:fld id="{BBCB4A08-4910-475B-8DCB-C3993A39896F}" type="datetime1">
              <a:rPr lang="de-DE" altLang="zh-CN"/>
              <a:pPr>
                <a:defRPr/>
              </a:pPr>
              <a:t>02.07.2014</a:t>
            </a:fld>
            <a:r>
              <a:rPr lang="de-DE" altLang="zh-CN"/>
              <a:t>     </a:t>
            </a:r>
            <a:fld id="{03E40608-E4FD-44D9-BB39-3042232EF709}" type="slidenum">
              <a:rPr lang="de-DE" altLang="zh-CN" b="1"/>
              <a:pPr>
                <a:defRPr/>
              </a:pPr>
              <a:t>‹#›</a:t>
            </a:fld>
            <a:endParaRPr lang="de-DE" altLang="zh-CN" b="1"/>
          </a:p>
        </p:txBody>
      </p:sp>
    </p:spTree>
    <p:extLst>
      <p:ext uri="{BB962C8B-B14F-4D97-AF65-F5344CB8AC3E}">
        <p14:creationId xmlns:p14="http://schemas.microsoft.com/office/powerpoint/2010/main" xmlns="" val="159245665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15888" y="1268413"/>
            <a:ext cx="4379912" cy="5040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68413"/>
            <a:ext cx="4379913" cy="5040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zh-CN"/>
              <a:t>Beckhoff Sales, Marketing &amp; Strategy Aspects     </a:t>
            </a:r>
            <a:fld id="{BBCB4A08-4910-475B-8DCB-C3993A39896F}" type="datetime1">
              <a:rPr lang="de-DE" altLang="zh-CN"/>
              <a:pPr>
                <a:defRPr/>
              </a:pPr>
              <a:t>02.07.2014</a:t>
            </a:fld>
            <a:r>
              <a:rPr lang="de-DE" altLang="zh-CN"/>
              <a:t>     </a:t>
            </a:r>
            <a:fld id="{EADE55AD-5E82-41FB-9FD5-31F24EFE19B2}" type="slidenum">
              <a:rPr lang="de-DE" altLang="zh-CN" b="1"/>
              <a:pPr>
                <a:defRPr/>
              </a:pPr>
              <a:t>‹#›</a:t>
            </a:fld>
            <a:endParaRPr lang="de-DE" altLang="zh-CN" b="1"/>
          </a:p>
        </p:txBody>
      </p:sp>
    </p:spTree>
    <p:extLst>
      <p:ext uri="{BB962C8B-B14F-4D97-AF65-F5344CB8AC3E}">
        <p14:creationId xmlns:p14="http://schemas.microsoft.com/office/powerpoint/2010/main" xmlns="" val="32285385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zh-CN"/>
              <a:t>Beckhoff Sales, Marketing &amp; Strategy Aspects     </a:t>
            </a:r>
            <a:fld id="{BBCB4A08-4910-475B-8DCB-C3993A39896F}" type="datetime1">
              <a:rPr lang="de-DE" altLang="zh-CN"/>
              <a:pPr>
                <a:defRPr/>
              </a:pPr>
              <a:t>02.07.2014</a:t>
            </a:fld>
            <a:r>
              <a:rPr lang="de-DE" altLang="zh-CN"/>
              <a:t>     </a:t>
            </a:r>
            <a:fld id="{FB598243-7905-45FA-945D-7E383DB45B53}" type="slidenum">
              <a:rPr lang="de-DE" altLang="zh-CN" b="1"/>
              <a:pPr>
                <a:defRPr/>
              </a:pPr>
              <a:t>‹#›</a:t>
            </a:fld>
            <a:endParaRPr lang="de-DE" altLang="zh-CN" b="1"/>
          </a:p>
        </p:txBody>
      </p:sp>
    </p:spTree>
    <p:extLst>
      <p:ext uri="{BB962C8B-B14F-4D97-AF65-F5344CB8AC3E}">
        <p14:creationId xmlns:p14="http://schemas.microsoft.com/office/powerpoint/2010/main" xmlns="" val="168278128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zh-CN"/>
              <a:t>Beckhoff Sales, Marketing &amp; Strategy Aspects     </a:t>
            </a:r>
            <a:fld id="{BBCB4A08-4910-475B-8DCB-C3993A39896F}" type="datetime1">
              <a:rPr lang="de-DE" altLang="zh-CN"/>
              <a:pPr>
                <a:defRPr/>
              </a:pPr>
              <a:t>02.07.2014</a:t>
            </a:fld>
            <a:r>
              <a:rPr lang="de-DE" altLang="zh-CN"/>
              <a:t>     </a:t>
            </a:r>
            <a:fld id="{32472DB2-095F-4936-B51D-D6361A416E0B}" type="slidenum">
              <a:rPr lang="de-DE" altLang="zh-CN" b="1"/>
              <a:pPr>
                <a:defRPr/>
              </a:pPr>
              <a:t>‹#›</a:t>
            </a:fld>
            <a:endParaRPr lang="de-DE" altLang="zh-CN" b="1"/>
          </a:p>
        </p:txBody>
      </p:sp>
    </p:spTree>
    <p:extLst>
      <p:ext uri="{BB962C8B-B14F-4D97-AF65-F5344CB8AC3E}">
        <p14:creationId xmlns:p14="http://schemas.microsoft.com/office/powerpoint/2010/main" xmlns="" val="313404753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zh-CN"/>
              <a:t>Beckhoff Sales, Marketing &amp; Strategy Aspects     </a:t>
            </a:r>
            <a:fld id="{BBCB4A08-4910-475B-8DCB-C3993A39896F}" type="datetime1">
              <a:rPr lang="de-DE" altLang="zh-CN"/>
              <a:pPr>
                <a:defRPr/>
              </a:pPr>
              <a:t>02.07.2014</a:t>
            </a:fld>
            <a:r>
              <a:rPr lang="de-DE" altLang="zh-CN"/>
              <a:t>     </a:t>
            </a:r>
            <a:fld id="{A24D337B-3323-4CCE-82BE-15206C4A1BFE}" type="slidenum">
              <a:rPr lang="de-DE" altLang="zh-CN" b="1"/>
              <a:pPr>
                <a:defRPr/>
              </a:pPr>
              <a:t>‹#›</a:t>
            </a:fld>
            <a:endParaRPr lang="de-DE" altLang="zh-CN" b="1"/>
          </a:p>
        </p:txBody>
      </p:sp>
    </p:spTree>
    <p:extLst>
      <p:ext uri="{BB962C8B-B14F-4D97-AF65-F5344CB8AC3E}">
        <p14:creationId xmlns:p14="http://schemas.microsoft.com/office/powerpoint/2010/main" xmlns="" val="219708897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zh-CN"/>
              <a:t>Beckhoff Sales, Marketing &amp; Strategy Aspects     </a:t>
            </a:r>
            <a:fld id="{BBCB4A08-4910-475B-8DCB-C3993A39896F}" type="datetime1">
              <a:rPr lang="de-DE" altLang="zh-CN"/>
              <a:pPr>
                <a:defRPr/>
              </a:pPr>
              <a:t>02.07.2014</a:t>
            </a:fld>
            <a:r>
              <a:rPr lang="de-DE" altLang="zh-CN"/>
              <a:t>     </a:t>
            </a:r>
            <a:fld id="{F8EB7689-4DFA-4D60-96A1-E79D2DEE029E}" type="slidenum">
              <a:rPr lang="de-DE" altLang="zh-CN" b="1"/>
              <a:pPr>
                <a:defRPr/>
              </a:pPr>
              <a:t>‹#›</a:t>
            </a:fld>
            <a:endParaRPr lang="de-DE" altLang="zh-CN" b="1"/>
          </a:p>
        </p:txBody>
      </p:sp>
    </p:spTree>
    <p:extLst>
      <p:ext uri="{BB962C8B-B14F-4D97-AF65-F5344CB8AC3E}">
        <p14:creationId xmlns:p14="http://schemas.microsoft.com/office/powerpoint/2010/main" xmlns="" val="79504710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zh-CN"/>
              <a:t>Beckhoff Sales, Marketing &amp; Strategy Aspects     </a:t>
            </a:r>
            <a:fld id="{BBCB4A08-4910-475B-8DCB-C3993A39896F}" type="datetime1">
              <a:rPr lang="de-DE" altLang="zh-CN"/>
              <a:pPr>
                <a:defRPr/>
              </a:pPr>
              <a:t>02.07.2014</a:t>
            </a:fld>
            <a:r>
              <a:rPr lang="de-DE" altLang="zh-CN"/>
              <a:t>     </a:t>
            </a:r>
            <a:fld id="{01F6033A-204F-4F7F-861F-E171435E7E28}" type="slidenum">
              <a:rPr lang="de-DE" altLang="zh-CN" b="1"/>
              <a:pPr>
                <a:defRPr/>
              </a:pPr>
              <a:t>‹#›</a:t>
            </a:fld>
            <a:endParaRPr lang="de-DE" altLang="zh-CN" b="1"/>
          </a:p>
        </p:txBody>
      </p:sp>
    </p:spTree>
    <p:extLst>
      <p:ext uri="{BB962C8B-B14F-4D97-AF65-F5344CB8AC3E}">
        <p14:creationId xmlns:p14="http://schemas.microsoft.com/office/powerpoint/2010/main" xmlns="" val="252682247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488113"/>
            <a:ext cx="9144000" cy="369887"/>
            <a:chOff x="0" y="4087"/>
            <a:chExt cx="5760" cy="233"/>
          </a:xfrm>
        </p:grpSpPr>
        <p:sp>
          <p:nvSpPr>
            <p:cNvPr id="1037" name="Rectangle 3"/>
            <p:cNvSpPr>
              <a:spLocks noChangeArrowheads="1"/>
            </p:cNvSpPr>
            <p:nvPr userDrawn="1"/>
          </p:nvSpPr>
          <p:spPr bwMode="auto">
            <a:xfrm>
              <a:off x="0" y="4091"/>
              <a:ext cx="5760" cy="229"/>
            </a:xfrm>
            <a:prstGeom prst="rect">
              <a:avLst/>
            </a:prstGeom>
            <a:solidFill>
              <a:srgbClr val="E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zh-CN" altLang="zh-CN" sz="1600" b="1">
                <a:solidFill>
                  <a:srgbClr val="FFFFFF"/>
                </a:solidFill>
                <a:cs typeface="Arial" charset="0"/>
              </a:endParaRPr>
            </a:p>
          </p:txBody>
        </p:sp>
        <p:pic>
          <p:nvPicPr>
            <p:cNvPr id="1038" name="Picture 4" descr="Logo_NAT_white"/>
            <p:cNvPicPr>
              <a:picLocks noChangeAspect="1" noChangeArrowheads="1"/>
            </p:cNvPicPr>
            <p:nvPr userDrawn="1"/>
          </p:nvPicPr>
          <p:blipFill>
            <a:blip r:embed="rId14" cstate="print">
              <a:clrChange>
                <a:clrFrom>
                  <a:srgbClr val="DF002B"/>
                </a:clrFrom>
                <a:clrTo>
                  <a:srgbClr val="DF002B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2835" b="17323"/>
            <a:stretch>
              <a:fillRect/>
            </a:stretch>
          </p:blipFill>
          <p:spPr bwMode="auto">
            <a:xfrm>
              <a:off x="77" y="4087"/>
              <a:ext cx="2294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9" name="Line 5"/>
            <p:cNvSpPr>
              <a:spLocks noChangeShapeType="1"/>
            </p:cNvSpPr>
            <p:nvPr userDrawn="1"/>
          </p:nvSpPr>
          <p:spPr bwMode="auto">
            <a:xfrm>
              <a:off x="0" y="4087"/>
              <a:ext cx="5760" cy="0"/>
            </a:xfrm>
            <a:prstGeom prst="line">
              <a:avLst/>
            </a:prstGeom>
            <a:noFill/>
            <a:ln w="1651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lIns="0" tIns="0" rIns="0" bIns="0" anchor="ctr"/>
            <a:lstStyle/>
            <a:p>
              <a:endParaRPr lang="zh-CN" altLang="en-US"/>
            </a:p>
          </p:txBody>
        </p:sp>
      </p:grpSp>
      <p:sp>
        <p:nvSpPr>
          <p:cNvPr id="1027" name="Rectangle 6"/>
          <p:cNvSpPr>
            <a:spLocks noChangeArrowheads="1"/>
          </p:cNvSpPr>
          <p:nvPr/>
        </p:nvSpPr>
        <p:spPr bwMode="auto">
          <a:xfrm>
            <a:off x="0" y="0"/>
            <a:ext cx="9144000" cy="1079500"/>
          </a:xfrm>
          <a:prstGeom prst="rect">
            <a:avLst/>
          </a:prstGeom>
          <a:solidFill>
            <a:srgbClr val="EF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/>
          <a:p>
            <a:pPr algn="ctr" eaLnBrk="0" hangingPunct="0"/>
            <a:endParaRPr lang="en-GB" altLang="zh-CN" sz="1600" b="1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15888" y="466725"/>
            <a:ext cx="891222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1029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5888" y="1268413"/>
            <a:ext cx="8912225" cy="50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1. Ebene</a:t>
            </a:r>
          </a:p>
          <a:p>
            <a:pPr lvl="1"/>
            <a:r>
              <a:rPr lang="de-DE" altLang="zh-CN" smtClean="0"/>
              <a:t>2. Ebene</a:t>
            </a:r>
          </a:p>
          <a:p>
            <a:pPr lvl="2"/>
            <a:r>
              <a:rPr lang="de-DE" altLang="zh-CN" smtClean="0"/>
              <a:t>3. Ebene</a:t>
            </a:r>
          </a:p>
          <a:p>
            <a:pPr lvl="3"/>
            <a:r>
              <a:rPr lang="de-DE" altLang="zh-CN" smtClean="0"/>
              <a:t>4. Ebene</a:t>
            </a:r>
          </a:p>
          <a:p>
            <a:pPr lvl="4"/>
            <a:r>
              <a:rPr lang="de-DE" altLang="zh-CN" smtClean="0"/>
              <a:t>5. Ebene</a:t>
            </a:r>
          </a:p>
        </p:txBody>
      </p:sp>
      <p:grpSp>
        <p:nvGrpSpPr>
          <p:cNvPr id="1030" name="Group 9"/>
          <p:cNvGrpSpPr>
            <a:grpSpLocks noChangeAspect="1"/>
          </p:cNvGrpSpPr>
          <p:nvPr/>
        </p:nvGrpSpPr>
        <p:grpSpPr bwMode="auto">
          <a:xfrm>
            <a:off x="8964613" y="0"/>
            <a:ext cx="179387" cy="179388"/>
            <a:chOff x="4405" y="42"/>
            <a:chExt cx="91" cy="91"/>
          </a:xfrm>
        </p:grpSpPr>
        <p:sp>
          <p:nvSpPr>
            <p:cNvPr id="1034" name="Line 10"/>
            <p:cNvSpPr>
              <a:spLocks noChangeAspect="1" noChangeShapeType="1"/>
            </p:cNvSpPr>
            <p:nvPr/>
          </p:nvSpPr>
          <p:spPr bwMode="auto">
            <a:xfrm flipV="1">
              <a:off x="4421" y="59"/>
              <a:ext cx="57" cy="5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35" name="Line 11"/>
            <p:cNvSpPr>
              <a:spLocks noChangeAspect="1" noChangeShapeType="1"/>
            </p:cNvSpPr>
            <p:nvPr/>
          </p:nvSpPr>
          <p:spPr bwMode="auto">
            <a:xfrm>
              <a:off x="4423" y="59"/>
              <a:ext cx="57" cy="5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36" name="AutoShape 12">
              <a:hlinkClick r:id="" action="ppaction://hlinkshowjump?jump=endshow" highlightClick="1"/>
            </p:cNvPr>
            <p:cNvSpPr>
              <a:spLocks noChangeAspect="1" noChangeArrowheads="1"/>
            </p:cNvSpPr>
            <p:nvPr/>
          </p:nvSpPr>
          <p:spPr bwMode="auto">
            <a:xfrm>
              <a:off x="4405" y="42"/>
              <a:ext cx="91" cy="91"/>
            </a:xfrm>
            <a:prstGeom prst="actionButtonBlank">
              <a:avLst/>
            </a:prstGeom>
            <a:solidFill>
              <a:schemeClr val="bg1">
                <a:alpha val="0"/>
              </a:schemeClr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zh-CN" altLang="zh-CN" sz="1600" b="1">
                <a:solidFill>
                  <a:srgbClr val="FFFFFF"/>
                </a:solidFill>
                <a:cs typeface="Arial" charset="0"/>
              </a:endParaRPr>
            </a:p>
          </p:txBody>
        </p:sp>
      </p:grpSp>
      <p:sp>
        <p:nvSpPr>
          <p:cNvPr id="1031" name="AutoShape 13">
            <a:hlinkClick r:id="" action="ppaction://hlinkshowjump?jump=nextslide" highlightClick="1"/>
          </p:cNvPr>
          <p:cNvSpPr>
            <a:spLocks noChangeAspect="1" noChangeArrowheads="1"/>
          </p:cNvSpPr>
          <p:nvPr/>
        </p:nvSpPr>
        <p:spPr bwMode="auto">
          <a:xfrm>
            <a:off x="4575175" y="6554788"/>
            <a:ext cx="252413" cy="252412"/>
          </a:xfrm>
          <a:prstGeom prst="actionButtonForwardNext">
            <a:avLst/>
          </a:prstGeom>
          <a:solidFill>
            <a:schemeClr val="bg1">
              <a:alpha val="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zh-CN" altLang="zh-CN" sz="1600" b="1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32" name="AutoShape 14">
            <a:hlinkClick r:id="" action="ppaction://hlinkshowjump?jump=previousslide" highlightClick="1"/>
          </p:cNvPr>
          <p:cNvSpPr>
            <a:spLocks noChangeAspect="1" noChangeArrowheads="1"/>
          </p:cNvSpPr>
          <p:nvPr/>
        </p:nvSpPr>
        <p:spPr bwMode="auto">
          <a:xfrm>
            <a:off x="4322763" y="6554788"/>
            <a:ext cx="252412" cy="252412"/>
          </a:xfrm>
          <a:prstGeom prst="actionButtonBackPrevious">
            <a:avLst/>
          </a:prstGeom>
          <a:solidFill>
            <a:schemeClr val="bg1">
              <a:alpha val="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zh-CN" altLang="zh-CN" sz="1600" b="1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46543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021263" y="6489700"/>
            <a:ext cx="40068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FFFFFF"/>
                </a:solidFill>
                <a:ea typeface="宋体" charset="-122"/>
              </a:defRPr>
            </a:lvl1pPr>
          </a:lstStyle>
          <a:p>
            <a:pPr>
              <a:defRPr/>
            </a:pPr>
            <a:r>
              <a:rPr lang="de-DE" altLang="zh-CN"/>
              <a:t>Beckhoff Sales, Marketing &amp; Strategy Aspects     </a:t>
            </a:r>
            <a:fld id="{BBCB4A08-4910-475B-8DCB-C3993A39896F}" type="datetime1">
              <a:rPr lang="de-DE" altLang="zh-CN"/>
              <a:pPr>
                <a:defRPr/>
              </a:pPr>
              <a:t>02.07.2014</a:t>
            </a:fld>
            <a:r>
              <a:rPr lang="de-DE" altLang="zh-CN"/>
              <a:t>     </a:t>
            </a:r>
            <a:fld id="{FE98AAEB-E2FF-42D6-A044-F7C1D8C138EE}" type="slidenum">
              <a:rPr lang="de-DE" altLang="zh-CN" b="1"/>
              <a:pPr>
                <a:defRPr/>
              </a:pPr>
              <a:t>‹#›</a:t>
            </a:fld>
            <a:endParaRPr lang="de-DE" altLang="zh-CN" b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8" r:id="rId1"/>
    <p:sldLayoutId id="2147484049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57" r:id="rId10"/>
    <p:sldLayoutId id="2147484058" r:id="rId11"/>
    <p:sldLayoutId id="2147484059" r:id="rId12"/>
  </p:sldLayoutIdLst>
  <p:transition/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</a:defRPr>
      </a:lvl9pPr>
    </p:titleStyle>
    <p:bodyStyle>
      <a:lvl1pPr marL="265113" indent="-265113" algn="l" rtl="0" eaLnBrk="0" fontAlgn="base" hangingPunct="0">
        <a:spcBef>
          <a:spcPct val="5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30250" indent="-285750" algn="l" rtl="0" eaLnBrk="0" fontAlgn="base" hangingPunct="0">
        <a:spcBef>
          <a:spcPct val="25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2pPr>
      <a:lvl3pPr marL="1162050" indent="-252413" algn="l" rtl="0" eaLnBrk="0" fontAlgn="base" hangingPunct="0">
        <a:spcBef>
          <a:spcPct val="25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1616075" indent="-274638" algn="l" rtl="0" eaLnBrk="0" fontAlgn="base" hangingPunct="0">
        <a:spcBef>
          <a:spcPct val="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61938" algn="l" rtl="0" eaLnBrk="0" fontAlgn="base" hangingPunct="0">
        <a:spcBef>
          <a:spcPct val="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61938" algn="l" rtl="0" fontAlgn="base">
        <a:spcBef>
          <a:spcPct val="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61938" algn="l" rtl="0" fontAlgn="base">
        <a:spcBef>
          <a:spcPct val="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61938" algn="l" rtl="0" fontAlgn="base">
        <a:spcBef>
          <a:spcPct val="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61938" algn="l" rtl="0" fontAlgn="base">
        <a:spcBef>
          <a:spcPct val="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6488113"/>
            <a:ext cx="9144000" cy="369887"/>
            <a:chOff x="0" y="4087"/>
            <a:chExt cx="5760" cy="233"/>
          </a:xfrm>
        </p:grpSpPr>
        <p:sp>
          <p:nvSpPr>
            <p:cNvPr id="2061" name="Rectangle 3"/>
            <p:cNvSpPr>
              <a:spLocks noChangeArrowheads="1"/>
            </p:cNvSpPr>
            <p:nvPr userDrawn="1"/>
          </p:nvSpPr>
          <p:spPr bwMode="auto">
            <a:xfrm>
              <a:off x="0" y="4091"/>
              <a:ext cx="5760" cy="229"/>
            </a:xfrm>
            <a:prstGeom prst="rect">
              <a:avLst/>
            </a:prstGeom>
            <a:solidFill>
              <a:srgbClr val="E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zh-CN">
                <a:solidFill>
                  <a:srgbClr val="000000"/>
                </a:solidFill>
                <a:cs typeface="Arial" charset="0"/>
              </a:endParaRPr>
            </a:p>
          </p:txBody>
        </p:sp>
        <p:pic>
          <p:nvPicPr>
            <p:cNvPr id="2062" name="Picture 4" descr="Logo_NAT_white"/>
            <p:cNvPicPr>
              <a:picLocks noChangeAspect="1" noChangeArrowheads="1"/>
            </p:cNvPicPr>
            <p:nvPr userDrawn="1"/>
          </p:nvPicPr>
          <p:blipFill>
            <a:blip r:embed="rId13" cstate="print">
              <a:clrChange>
                <a:clrFrom>
                  <a:srgbClr val="DF002B"/>
                </a:clrFrom>
                <a:clrTo>
                  <a:srgbClr val="DF002B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2835" b="17323"/>
            <a:stretch>
              <a:fillRect/>
            </a:stretch>
          </p:blipFill>
          <p:spPr bwMode="auto">
            <a:xfrm>
              <a:off x="77" y="4087"/>
              <a:ext cx="2294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63" name="Line 5"/>
            <p:cNvSpPr>
              <a:spLocks noChangeShapeType="1"/>
            </p:cNvSpPr>
            <p:nvPr userDrawn="1"/>
          </p:nvSpPr>
          <p:spPr bwMode="auto">
            <a:xfrm>
              <a:off x="0" y="4087"/>
              <a:ext cx="5760" cy="0"/>
            </a:xfrm>
            <a:prstGeom prst="line">
              <a:avLst/>
            </a:prstGeom>
            <a:noFill/>
            <a:ln w="1651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lIns="0" tIns="0" rIns="0" bIns="0" anchor="ctr"/>
            <a:lstStyle/>
            <a:p>
              <a:endParaRPr lang="zh-CN" altLang="en-US"/>
            </a:p>
          </p:txBody>
        </p:sp>
      </p:grp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0" y="0"/>
            <a:ext cx="9144000" cy="1079500"/>
          </a:xfrm>
          <a:prstGeom prst="rect">
            <a:avLst/>
          </a:prstGeom>
          <a:solidFill>
            <a:srgbClr val="EF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/>
          <a:p>
            <a:pPr algn="ctr" eaLnBrk="0" hangingPunct="0"/>
            <a:endParaRPr lang="zh-CN" altLang="zh-CN" sz="1600" b="1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052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15888" y="466725"/>
            <a:ext cx="891222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2053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5888" y="1268413"/>
            <a:ext cx="8912225" cy="50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1. Ebene</a:t>
            </a:r>
          </a:p>
          <a:p>
            <a:pPr lvl="1"/>
            <a:r>
              <a:rPr lang="de-DE" altLang="zh-CN" smtClean="0"/>
              <a:t>2. Ebene</a:t>
            </a:r>
          </a:p>
          <a:p>
            <a:pPr lvl="2"/>
            <a:r>
              <a:rPr lang="de-DE" altLang="zh-CN" smtClean="0"/>
              <a:t>3. Ebene</a:t>
            </a:r>
          </a:p>
          <a:p>
            <a:pPr lvl="3"/>
            <a:r>
              <a:rPr lang="de-DE" altLang="zh-CN" smtClean="0"/>
              <a:t>4. Ebene</a:t>
            </a:r>
          </a:p>
          <a:p>
            <a:pPr lvl="4"/>
            <a:r>
              <a:rPr lang="de-DE" altLang="zh-CN" smtClean="0"/>
              <a:t>5. Ebene</a:t>
            </a:r>
          </a:p>
        </p:txBody>
      </p:sp>
      <p:grpSp>
        <p:nvGrpSpPr>
          <p:cNvPr id="2054" name="Group 10"/>
          <p:cNvGrpSpPr>
            <a:grpSpLocks noChangeAspect="1"/>
          </p:cNvGrpSpPr>
          <p:nvPr/>
        </p:nvGrpSpPr>
        <p:grpSpPr bwMode="auto">
          <a:xfrm>
            <a:off x="8964613" y="0"/>
            <a:ext cx="179387" cy="179388"/>
            <a:chOff x="4405" y="42"/>
            <a:chExt cx="91" cy="91"/>
          </a:xfrm>
        </p:grpSpPr>
        <p:sp>
          <p:nvSpPr>
            <p:cNvPr id="2058" name="Line 11"/>
            <p:cNvSpPr>
              <a:spLocks noChangeAspect="1" noChangeShapeType="1"/>
            </p:cNvSpPr>
            <p:nvPr/>
          </p:nvSpPr>
          <p:spPr bwMode="auto">
            <a:xfrm flipV="1">
              <a:off x="4421" y="59"/>
              <a:ext cx="57" cy="5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9" name="Line 12"/>
            <p:cNvSpPr>
              <a:spLocks noChangeAspect="1" noChangeShapeType="1"/>
            </p:cNvSpPr>
            <p:nvPr/>
          </p:nvSpPr>
          <p:spPr bwMode="auto">
            <a:xfrm>
              <a:off x="4423" y="59"/>
              <a:ext cx="57" cy="5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0" name="AutoShape 13">
              <a:hlinkClick r:id="" action="ppaction://hlinkshowjump?jump=endshow" highlightClick="1"/>
            </p:cNvPr>
            <p:cNvSpPr>
              <a:spLocks noChangeAspect="1" noChangeArrowheads="1"/>
            </p:cNvSpPr>
            <p:nvPr/>
          </p:nvSpPr>
          <p:spPr bwMode="auto">
            <a:xfrm>
              <a:off x="4405" y="42"/>
              <a:ext cx="91" cy="91"/>
            </a:xfrm>
            <a:prstGeom prst="actionButtonBlank">
              <a:avLst/>
            </a:prstGeom>
            <a:solidFill>
              <a:schemeClr val="bg1">
                <a:alpha val="0"/>
              </a:schemeClr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zh-CN">
                <a:solidFill>
                  <a:srgbClr val="000000"/>
                </a:solidFill>
                <a:cs typeface="Arial" charset="0"/>
              </a:endParaRPr>
            </a:p>
          </p:txBody>
        </p:sp>
      </p:grpSp>
      <p:sp>
        <p:nvSpPr>
          <p:cNvPr id="2055" name="AutoShape 14">
            <a:hlinkClick r:id="" action="ppaction://hlinkshowjump?jump=nextslide" highlightClick="1"/>
          </p:cNvPr>
          <p:cNvSpPr>
            <a:spLocks noChangeAspect="1" noChangeArrowheads="1"/>
          </p:cNvSpPr>
          <p:nvPr/>
        </p:nvSpPr>
        <p:spPr bwMode="auto">
          <a:xfrm>
            <a:off x="4575175" y="6554788"/>
            <a:ext cx="252413" cy="252412"/>
          </a:xfrm>
          <a:prstGeom prst="actionButtonForwardNext">
            <a:avLst/>
          </a:prstGeom>
          <a:solidFill>
            <a:schemeClr val="bg1">
              <a:alpha val="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56" name="AutoShape 15">
            <a:hlinkClick r:id="" action="ppaction://hlinkshowjump?jump=previousslide" highlightClick="1"/>
          </p:cNvPr>
          <p:cNvSpPr>
            <a:spLocks noChangeAspect="1" noChangeArrowheads="1"/>
          </p:cNvSpPr>
          <p:nvPr/>
        </p:nvSpPr>
        <p:spPr bwMode="auto">
          <a:xfrm>
            <a:off x="4322763" y="6554788"/>
            <a:ext cx="252412" cy="252412"/>
          </a:xfrm>
          <a:prstGeom prst="actionButtonBackPrevious">
            <a:avLst/>
          </a:prstGeom>
          <a:solidFill>
            <a:schemeClr val="bg1">
              <a:alpha val="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184" name="Rectangle 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021263" y="6489700"/>
            <a:ext cx="40068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FFFFFF"/>
                </a:solidFill>
                <a:ea typeface="宋体" charset="-122"/>
              </a:defRPr>
            </a:lvl1pPr>
          </a:lstStyle>
          <a:p>
            <a:pPr>
              <a:defRPr/>
            </a:pPr>
            <a:r>
              <a:rPr lang="de-DE" altLang="zh-CN"/>
              <a:t>     </a:t>
            </a:r>
            <a:fld id="{C9E46D6B-CA27-46BD-A0AC-CDEDB71AE403}" type="datetime1">
              <a:rPr lang="de-DE" altLang="zh-CN"/>
              <a:pPr>
                <a:defRPr/>
              </a:pPr>
              <a:t>02.07.2014</a:t>
            </a:fld>
            <a:r>
              <a:rPr lang="de-DE" altLang="zh-CN"/>
              <a:t>     </a:t>
            </a:r>
            <a:fld id="{8AE42436-04FF-474B-8DCA-0552F0CB3EAE}" type="slidenum">
              <a:rPr lang="de-DE" altLang="zh-CN" b="1"/>
              <a:pPr>
                <a:defRPr/>
              </a:pPr>
              <a:t>‹#›</a:t>
            </a:fld>
            <a:endParaRPr lang="de-DE" altLang="zh-CN" b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</p:sldLayoutIdLst>
  <p:transition/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0" fontAlgn="base" hangingPunct="0">
        <a:spcBef>
          <a:spcPct val="5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30250" indent="-285750" algn="l" rtl="0" eaLnBrk="0" fontAlgn="base" hangingPunct="0">
        <a:spcBef>
          <a:spcPct val="25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2pPr>
      <a:lvl3pPr marL="1162050" indent="-252413" algn="l" rtl="0" eaLnBrk="0" fontAlgn="base" hangingPunct="0">
        <a:spcBef>
          <a:spcPct val="25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1616075" indent="-274638" algn="l" rtl="0" eaLnBrk="0" fontAlgn="base" hangingPunct="0">
        <a:spcBef>
          <a:spcPct val="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61938" algn="l" rtl="0" eaLnBrk="0" fontAlgn="base" hangingPunct="0">
        <a:spcBef>
          <a:spcPct val="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61938" algn="l" rtl="0" fontAlgn="base">
        <a:spcBef>
          <a:spcPct val="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61938" algn="l" rtl="0" fontAlgn="base">
        <a:spcBef>
          <a:spcPct val="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61938" algn="l" rtl="0" fontAlgn="base">
        <a:spcBef>
          <a:spcPct val="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61938" algn="l" rtl="0" fontAlgn="base">
        <a:spcBef>
          <a:spcPct val="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fld id="{BBCB4A08-4910-475B-8DCB-C3993A39896F}" type="datetime1">
              <a:rPr lang="de-DE" altLang="zh-CN" smtClean="0"/>
              <a:pPr>
                <a:defRPr/>
              </a:pPr>
              <a:t>02.07.2014</a:t>
            </a:fld>
            <a:r>
              <a:rPr lang="de-DE" altLang="zh-CN" dirty="0" smtClean="0"/>
              <a:t>     </a:t>
            </a:r>
            <a:fld id="{CCA1989B-8EE3-4BD3-8C50-D9F61937CE5F}" type="slidenum">
              <a:rPr lang="de-DE" altLang="zh-CN" b="1" smtClean="0"/>
              <a:pPr>
                <a:defRPr/>
              </a:pPr>
              <a:t>1</a:t>
            </a:fld>
            <a:endParaRPr lang="de-DE" altLang="zh-CN" b="1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15888" y="466725"/>
            <a:ext cx="891222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r>
              <a:rPr lang="zh-CN" altLang="en-US" dirty="0" smtClean="0"/>
              <a:t>掉电保持方法及相关注意事项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71472" y="1262139"/>
            <a:ext cx="5607625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l"/>
            </a:pPr>
            <a:r>
              <a:rPr lang="en-US" altLang="zh-CN" sz="3600" dirty="0" smtClean="0">
                <a:latin typeface="仿宋" pitchFamily="49" charset="-122"/>
                <a:ea typeface="仿宋" pitchFamily="49" charset="-122"/>
              </a:rPr>
              <a:t>Persistent</a:t>
            </a:r>
            <a:r>
              <a:rPr lang="zh-CN" altLang="en-US" sz="3600" dirty="0" smtClean="0">
                <a:latin typeface="仿宋" pitchFamily="49" charset="-122"/>
                <a:ea typeface="仿宋" pitchFamily="49" charset="-122"/>
              </a:rPr>
              <a:t>变量工作原理</a:t>
            </a:r>
            <a:endParaRPr lang="en-US" altLang="zh-CN" sz="3600" dirty="0" smtClean="0">
              <a:latin typeface="仿宋" pitchFamily="49" charset="-122"/>
              <a:ea typeface="仿宋" pitchFamily="49" charset="-122"/>
            </a:endParaRPr>
          </a:p>
          <a:p>
            <a:pPr>
              <a:buFont typeface="Wingdings" pitchFamily="2" charset="2"/>
              <a:buChar char="l"/>
            </a:pPr>
            <a:endParaRPr lang="en-US" altLang="zh-CN" sz="3600" dirty="0" smtClean="0">
              <a:latin typeface="仿宋" pitchFamily="49" charset="-122"/>
              <a:ea typeface="仿宋" pitchFamily="49" charset="-122"/>
            </a:endParaRPr>
          </a:p>
          <a:p>
            <a:pPr>
              <a:buFont typeface="Wingdings" pitchFamily="2" charset="2"/>
              <a:buChar char="l"/>
            </a:pPr>
            <a:r>
              <a:rPr lang="en-US" altLang="zh-CN" sz="3600" dirty="0" smtClean="0">
                <a:latin typeface="仿宋" pitchFamily="49" charset="-122"/>
                <a:ea typeface="仿宋" pitchFamily="49" charset="-122"/>
              </a:rPr>
              <a:t>Persistent</a:t>
            </a:r>
            <a:r>
              <a:rPr lang="zh-CN" altLang="en-US" sz="3600" dirty="0" smtClean="0">
                <a:latin typeface="仿宋" pitchFamily="49" charset="-122"/>
                <a:ea typeface="仿宋" pitchFamily="49" charset="-122"/>
              </a:rPr>
              <a:t>掉电保持方案</a:t>
            </a:r>
            <a:endParaRPr lang="en-US" altLang="zh-CN" sz="3600" dirty="0" smtClean="0">
              <a:latin typeface="仿宋" pitchFamily="49" charset="-122"/>
              <a:ea typeface="仿宋" pitchFamily="49" charset="-122"/>
            </a:endParaRPr>
          </a:p>
          <a:p>
            <a:endParaRPr lang="en-US" altLang="zh-CN" sz="3600" dirty="0" smtClean="0">
              <a:latin typeface="仿宋" pitchFamily="49" charset="-122"/>
              <a:ea typeface="仿宋" pitchFamily="49" charset="-122"/>
            </a:endParaRPr>
          </a:p>
          <a:p>
            <a:pPr>
              <a:buFont typeface="Wingdings" pitchFamily="2" charset="2"/>
              <a:buChar char="l"/>
            </a:pPr>
            <a:r>
              <a:rPr lang="en-US" altLang="zh-CN" sz="3600" dirty="0" smtClean="0">
                <a:latin typeface="仿宋" pitchFamily="49" charset="-122"/>
                <a:ea typeface="仿宋" pitchFamily="49" charset="-122"/>
              </a:rPr>
              <a:t>1</a:t>
            </a:r>
            <a:r>
              <a:rPr lang="zh-CN" altLang="en-US" sz="3600" dirty="0" smtClean="0">
                <a:latin typeface="仿宋" pitchFamily="49" charset="-122"/>
                <a:ea typeface="仿宋" pitchFamily="49" charset="-122"/>
              </a:rPr>
              <a:t>秒钟</a:t>
            </a:r>
            <a:r>
              <a:rPr lang="en-US" altLang="zh-CN" sz="3600" dirty="0" smtClean="0">
                <a:latin typeface="仿宋" pitchFamily="49" charset="-122"/>
                <a:ea typeface="仿宋" pitchFamily="49" charset="-122"/>
              </a:rPr>
              <a:t>UPS</a:t>
            </a:r>
            <a:r>
              <a:rPr lang="zh-CN" altLang="en-US" sz="3600" dirty="0" smtClean="0">
                <a:latin typeface="仿宋" pitchFamily="49" charset="-122"/>
                <a:ea typeface="仿宋" pitchFamily="49" charset="-122"/>
              </a:rPr>
              <a:t>使用注意事项</a:t>
            </a:r>
            <a:endParaRPr lang="en-US" altLang="zh-CN" sz="3600" dirty="0" smtClean="0">
              <a:latin typeface="仿宋" pitchFamily="49" charset="-122"/>
              <a:ea typeface="仿宋" pitchFamily="49" charset="-122"/>
            </a:endParaRPr>
          </a:p>
          <a:p>
            <a:endParaRPr lang="en-US" altLang="zh-CN" sz="3600" dirty="0" smtClean="0">
              <a:latin typeface="仿宋" pitchFamily="49" charset="-122"/>
              <a:ea typeface="仿宋" pitchFamily="49" charset="-122"/>
            </a:endParaRPr>
          </a:p>
          <a:p>
            <a:pPr>
              <a:buFont typeface="Wingdings" pitchFamily="2" charset="2"/>
              <a:buChar char="l"/>
            </a:pPr>
            <a:r>
              <a:rPr lang="en-US" altLang="zh-CN" sz="3600" dirty="0" err="1" smtClean="0">
                <a:latin typeface="仿宋" pitchFamily="49" charset="-122"/>
                <a:ea typeface="仿宋" pitchFamily="49" charset="-122"/>
              </a:rPr>
              <a:t>NovRAM</a:t>
            </a:r>
            <a:r>
              <a:rPr lang="zh-CN" altLang="en-US" sz="3600" dirty="0" smtClean="0">
                <a:latin typeface="仿宋" pitchFamily="49" charset="-122"/>
                <a:ea typeface="仿宋" pitchFamily="49" charset="-122"/>
              </a:rPr>
              <a:t>使用注意事项</a:t>
            </a:r>
            <a:endParaRPr lang="en-US" altLang="zh-CN" sz="3600" dirty="0" smtClean="0">
              <a:latin typeface="仿宋" pitchFamily="49" charset="-122"/>
              <a:ea typeface="仿宋" pitchFamily="49" charset="-122"/>
            </a:endParaRPr>
          </a:p>
          <a:p>
            <a:endParaRPr lang="en-US" altLang="zh-CN" sz="3600" dirty="0" smtClean="0">
              <a:latin typeface="仿宋" pitchFamily="49" charset="-122"/>
              <a:ea typeface="仿宋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fld id="{BBCB4A08-4910-475B-8DCB-C3993A39896F}" type="datetime1">
              <a:rPr lang="de-DE" altLang="zh-CN" smtClean="0"/>
              <a:pPr>
                <a:defRPr/>
              </a:pPr>
              <a:t>02.07.2014</a:t>
            </a:fld>
            <a:r>
              <a:rPr lang="de-DE" altLang="zh-CN" dirty="0" smtClean="0"/>
              <a:t>     </a:t>
            </a:r>
            <a:fld id="{CCA1989B-8EE3-4BD3-8C50-D9F61937CE5F}" type="slidenum">
              <a:rPr lang="de-DE" altLang="zh-CN" b="1" smtClean="0"/>
              <a:pPr>
                <a:defRPr/>
              </a:pPr>
              <a:t>10</a:t>
            </a:fld>
            <a:endParaRPr lang="de-DE" altLang="zh-CN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15888" y="466725"/>
            <a:ext cx="891222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r>
              <a:rPr lang="zh-CN" altLang="en-US" dirty="0" smtClean="0"/>
              <a:t>掉电保持方法及相关注意事项</a:t>
            </a:r>
            <a:r>
              <a:rPr lang="en-US" altLang="zh-CN" dirty="0" smtClean="0"/>
              <a:t>——</a:t>
            </a:r>
            <a:r>
              <a:rPr lang="en-US" altLang="zh-CN" dirty="0" smtClean="0">
                <a:latin typeface="仿宋" pitchFamily="49" charset="-122"/>
                <a:ea typeface="仿宋" pitchFamily="49" charset="-122"/>
              </a:rPr>
              <a:t>1</a:t>
            </a:r>
            <a:r>
              <a:rPr lang="zh-CN" altLang="en-US" dirty="0" smtClean="0">
                <a:latin typeface="仿宋" pitchFamily="49" charset="-122"/>
                <a:ea typeface="仿宋" pitchFamily="49" charset="-122"/>
              </a:rPr>
              <a:t>秒钟</a:t>
            </a:r>
            <a:r>
              <a:rPr lang="en-US" altLang="zh-CN" dirty="0" smtClean="0">
                <a:latin typeface="仿宋" pitchFamily="49" charset="-122"/>
                <a:ea typeface="仿宋" pitchFamily="49" charset="-122"/>
              </a:rPr>
              <a:t>UPS</a:t>
            </a:r>
            <a:r>
              <a:rPr lang="zh-CN" altLang="en-US" dirty="0" smtClean="0">
                <a:latin typeface="仿宋" pitchFamily="49" charset="-122"/>
                <a:ea typeface="仿宋" pitchFamily="49" charset="-122"/>
              </a:rPr>
              <a:t>使用注意事项</a:t>
            </a:r>
            <a:endParaRPr lang="en-US" altLang="zh-CN" dirty="0" smtClean="0">
              <a:latin typeface="仿宋" pitchFamily="49" charset="-122"/>
              <a:ea typeface="仿宋" pitchFamily="49" charset="-122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1893075" y="1714487"/>
            <a:ext cx="2643206" cy="214314"/>
          </a:xfrm>
          <a:prstGeom prst="rect">
            <a:avLst/>
          </a:prstGeom>
          <a:solidFill>
            <a:srgbClr val="DDD2B5"/>
          </a:solidFill>
          <a:ln>
            <a:noFill/>
          </a:ln>
          <a:effectLst>
            <a:outerShdw dist="1796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xmlns="" w="6350" algn="ctr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 rtlCol="0" anchor="ctr"/>
          <a:lstStyle/>
          <a:p>
            <a:pPr marL="12700" indent="-12700" algn="ctr" eaLnBrk="0" hangingPunct="0">
              <a:lnSpc>
                <a:spcPct val="110000"/>
              </a:lnSpc>
            </a:pPr>
            <a:r>
              <a:rPr kumimoji="0" lang="en-US" altLang="zh-CN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91D5D"/>
                </a:solidFill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TwinCAT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91D5D"/>
                </a:solidFill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 Run:</a:t>
            </a:r>
            <a:r>
              <a:rPr lang="zh-CN" altLang="en-US" sz="12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创建</a:t>
            </a:r>
            <a:r>
              <a:rPr lang="en-US" altLang="zh-CN" sz="1200" dirty="0" err="1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wb</a:t>
            </a:r>
            <a:r>
              <a:rPr lang="en-US" altLang="zh-CN" sz="12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~</a:t>
            </a:r>
            <a:r>
              <a:rPr lang="zh-CN" altLang="en-US" sz="12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备份文件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91D5D"/>
              </a:solidFill>
              <a:effectLst/>
              <a:uLnTx/>
              <a:uFillTx/>
              <a:latin typeface="Verdana" pitchFamily="34" charset="0"/>
              <a:ea typeface="宋体" charset="-122"/>
              <a:cs typeface="+mn-cs"/>
            </a:endParaRPr>
          </a:p>
        </p:txBody>
      </p:sp>
      <p:cxnSp>
        <p:nvCxnSpPr>
          <p:cNvPr id="12" name="直接箭头连接符 11"/>
          <p:cNvCxnSpPr>
            <a:stCxn id="9" idx="2"/>
            <a:endCxn id="14" idx="0"/>
          </p:cNvCxnSpPr>
          <p:nvPr/>
        </p:nvCxnSpPr>
        <p:spPr bwMode="auto">
          <a:xfrm rot="5400000">
            <a:off x="3071802" y="2071677"/>
            <a:ext cx="285752" cy="1588"/>
          </a:xfrm>
          <a:prstGeom prst="straightConnector1">
            <a:avLst/>
          </a:prstGeom>
          <a:solidFill>
            <a:srgbClr val="969696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4" name="矩形 13"/>
          <p:cNvSpPr/>
          <p:nvPr/>
        </p:nvSpPr>
        <p:spPr bwMode="auto">
          <a:xfrm>
            <a:off x="1785918" y="2214553"/>
            <a:ext cx="2857520" cy="500066"/>
          </a:xfrm>
          <a:prstGeom prst="rect">
            <a:avLst/>
          </a:prstGeom>
          <a:solidFill>
            <a:srgbClr val="DDD2B5"/>
          </a:solidFill>
          <a:ln>
            <a:noFill/>
          </a:ln>
          <a:effectLst>
            <a:outerShdw dist="1796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xmlns="" w="6350" algn="ctr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 rtlCol="0" anchor="ctr"/>
          <a:lstStyle/>
          <a:p>
            <a:pPr marL="12700" marR="0" indent="-1270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91D5D"/>
                </a:solidFill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TwinCAT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91D5D"/>
                </a:solidFill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 Run-&gt;</a:t>
            </a:r>
            <a:r>
              <a:rPr kumimoji="0" lang="en-US" altLang="zh-CN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91D5D"/>
                </a:solidFill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Config</a:t>
            </a:r>
            <a:r>
              <a:rPr lang="en-US" altLang="zh-CN" sz="12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(Stop)</a:t>
            </a:r>
          </a:p>
          <a:p>
            <a:pPr marL="12700" marR="0" indent="-1270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12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创建</a:t>
            </a:r>
            <a:r>
              <a:rPr lang="en-US" altLang="zh-CN" sz="1200" dirty="0" err="1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wbp</a:t>
            </a:r>
            <a:r>
              <a:rPr lang="zh-CN" altLang="en-US" sz="12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文件将数据保存至</a:t>
            </a:r>
            <a:r>
              <a:rPr lang="en-US" altLang="zh-CN" sz="1200" dirty="0" err="1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wbp</a:t>
            </a:r>
            <a:r>
              <a:rPr lang="zh-CN" altLang="en-US" sz="12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文件中</a:t>
            </a:r>
            <a:endParaRPr lang="en-US" altLang="zh-CN" sz="1200" dirty="0" smtClean="0">
              <a:solidFill>
                <a:srgbClr val="091D5D"/>
              </a:solidFill>
              <a:latin typeface="Verdana" pitchFamily="34" charset="0"/>
              <a:ea typeface="宋体" charset="-122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1928794" y="4214818"/>
            <a:ext cx="2571768" cy="214314"/>
          </a:xfrm>
          <a:prstGeom prst="rect">
            <a:avLst/>
          </a:prstGeom>
          <a:solidFill>
            <a:srgbClr val="DDD2B5"/>
          </a:solidFill>
          <a:ln>
            <a:noFill/>
          </a:ln>
          <a:effectLst>
            <a:outerShdw dist="1796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xmlns="" w="6350" algn="ctr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 rtlCol="0" anchor="ctr"/>
          <a:lstStyle/>
          <a:p>
            <a:pPr marL="12700" marR="0" indent="-1270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91D5D"/>
                </a:solidFill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TwinCAT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91D5D"/>
                </a:solidFill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 </a:t>
            </a:r>
            <a:r>
              <a:rPr kumimoji="0" lang="en-US" altLang="zh-CN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91D5D"/>
                </a:solidFill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Config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91D5D"/>
                </a:solidFill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（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91D5D"/>
                </a:solidFill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Stop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91D5D"/>
                </a:solidFill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）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91D5D"/>
                </a:solidFill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-&gt;Run</a:t>
            </a:r>
            <a:endParaRPr lang="en-US" altLang="zh-CN" sz="1200" dirty="0" smtClean="0">
              <a:solidFill>
                <a:srgbClr val="091D5D"/>
              </a:solidFill>
              <a:latin typeface="Verdana" pitchFamily="34" charset="0"/>
              <a:ea typeface="宋体" charset="-122"/>
            </a:endParaRPr>
          </a:p>
        </p:txBody>
      </p:sp>
      <p:cxnSp>
        <p:nvCxnSpPr>
          <p:cNvPr id="20" name="直接箭头连接符 19"/>
          <p:cNvCxnSpPr>
            <a:stCxn id="25" idx="2"/>
          </p:cNvCxnSpPr>
          <p:nvPr/>
        </p:nvCxnSpPr>
        <p:spPr bwMode="auto">
          <a:xfrm rot="5400000">
            <a:off x="2964644" y="3821909"/>
            <a:ext cx="500069" cy="1588"/>
          </a:xfrm>
          <a:prstGeom prst="straightConnector1">
            <a:avLst/>
          </a:prstGeom>
          <a:solidFill>
            <a:srgbClr val="969696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2" name="肘形连接符 21"/>
          <p:cNvCxnSpPr>
            <a:stCxn id="66" idx="1"/>
            <a:endCxn id="14" idx="1"/>
          </p:cNvCxnSpPr>
          <p:nvPr/>
        </p:nvCxnSpPr>
        <p:spPr bwMode="auto">
          <a:xfrm rot="10800000">
            <a:off x="1785918" y="2464587"/>
            <a:ext cx="285752" cy="3250429"/>
          </a:xfrm>
          <a:prstGeom prst="bentConnector3">
            <a:avLst>
              <a:gd name="adj1" fmla="val 241537"/>
            </a:avLst>
          </a:prstGeom>
          <a:solidFill>
            <a:srgbClr val="969696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1" name="直接箭头连接符 40"/>
          <p:cNvCxnSpPr>
            <a:stCxn id="43" idx="2"/>
            <a:endCxn id="34" idx="0"/>
          </p:cNvCxnSpPr>
          <p:nvPr/>
        </p:nvCxnSpPr>
        <p:spPr bwMode="auto">
          <a:xfrm rot="5400000">
            <a:off x="-183003" y="2603086"/>
            <a:ext cx="1651827" cy="1588"/>
          </a:xfrm>
          <a:prstGeom prst="straightConnector1">
            <a:avLst/>
          </a:prstGeom>
          <a:solidFill>
            <a:srgbClr val="969696"/>
          </a:solidFill>
          <a:ln w="2857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43" name="TextBox 42"/>
          <p:cNvSpPr txBox="1"/>
          <p:nvPr/>
        </p:nvSpPr>
        <p:spPr>
          <a:xfrm>
            <a:off x="11968" y="1500174"/>
            <a:ext cx="12618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b="1" dirty="0" smtClean="0">
                <a:solidFill>
                  <a:schemeClr val="accent6">
                    <a:lumMod val="50000"/>
                  </a:schemeClr>
                </a:solidFill>
              </a:rPr>
              <a:t>第一次上电启动</a:t>
            </a:r>
            <a:endParaRPr lang="zh-CN" altLang="en-US" sz="1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38793" y="2714620"/>
            <a:ext cx="808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b="1" dirty="0" smtClean="0"/>
              <a:t>外部断电</a:t>
            </a:r>
            <a:endParaRPr lang="en-US" altLang="zh-CN" sz="1200" b="1" dirty="0" smtClean="0"/>
          </a:p>
          <a:p>
            <a:r>
              <a:rPr lang="en-US" altLang="zh-CN" sz="1200" b="1" dirty="0" smtClean="0"/>
              <a:t>UPS</a:t>
            </a:r>
            <a:r>
              <a:rPr lang="zh-CN" altLang="en-US" sz="1200" b="1" dirty="0" smtClean="0"/>
              <a:t>工作</a:t>
            </a:r>
            <a:endParaRPr lang="zh-CN" altLang="en-US" sz="12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165857" y="3786190"/>
            <a:ext cx="954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b="1" dirty="0" smtClean="0"/>
              <a:t>控制器上电</a:t>
            </a:r>
            <a:endParaRPr lang="en-US" altLang="zh-CN" sz="1200" b="1" dirty="0" smtClean="0"/>
          </a:p>
          <a:p>
            <a:r>
              <a:rPr lang="zh-CN" altLang="en-US" sz="1200" b="1" dirty="0" smtClean="0"/>
              <a:t>进入系统</a:t>
            </a:r>
            <a:endParaRPr lang="zh-CN" altLang="en-US" sz="1200" b="1" dirty="0"/>
          </a:p>
        </p:txBody>
      </p:sp>
      <p:cxnSp>
        <p:nvCxnSpPr>
          <p:cNvPr id="49" name="直接连接符 48"/>
          <p:cNvCxnSpPr/>
          <p:nvPr/>
        </p:nvCxnSpPr>
        <p:spPr bwMode="auto">
          <a:xfrm>
            <a:off x="402995" y="2498718"/>
            <a:ext cx="479831" cy="1588"/>
          </a:xfrm>
          <a:prstGeom prst="line">
            <a:avLst/>
          </a:prstGeom>
          <a:solidFill>
            <a:srgbClr val="969696"/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53" name="TextBox 52"/>
          <p:cNvSpPr txBox="1"/>
          <p:nvPr/>
        </p:nvSpPr>
        <p:spPr>
          <a:xfrm>
            <a:off x="115690" y="169020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accent6">
                    <a:lumMod val="50000"/>
                  </a:schemeClr>
                </a:solidFill>
              </a:rPr>
              <a:t>1</a:t>
            </a:r>
            <a:endParaRPr lang="zh-CN" alt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15690" y="234528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115690" y="31432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3643306" y="1142984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 smtClean="0"/>
              <a:t>流程</a:t>
            </a:r>
            <a:endParaRPr lang="zh-CN" altLang="en-US" sz="2000" dirty="0"/>
          </a:p>
        </p:txBody>
      </p:sp>
      <p:sp>
        <p:nvSpPr>
          <p:cNvPr id="25" name="菱形 24"/>
          <p:cNvSpPr/>
          <p:nvPr/>
        </p:nvSpPr>
        <p:spPr bwMode="auto">
          <a:xfrm>
            <a:off x="1607323" y="3000371"/>
            <a:ext cx="3214710" cy="571504"/>
          </a:xfrm>
          <a:prstGeom prst="diamond">
            <a:avLst/>
          </a:prstGeom>
          <a:solidFill>
            <a:srgbClr val="DDD2B5"/>
          </a:solidFill>
          <a:ln>
            <a:noFill/>
          </a:ln>
          <a:effectLst>
            <a:outerShdw dist="1796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xmlns="" w="6350" algn="ctr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 rtlCol="0" anchor="ctr"/>
          <a:lstStyle/>
          <a:p>
            <a:pPr marL="12700" marR="0" indent="-1270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91D5D"/>
                </a:solidFill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UPS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91D5D"/>
                </a:solidFill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电量足够，</a:t>
            </a:r>
            <a:endParaRPr kumimoji="0" lang="en-US" altLang="zh-CN" sz="1200" b="0" i="0" u="none" strike="noStrike" kern="1200" cap="none" spc="0" normalizeH="0" baseline="0" noProof="0" dirty="0" smtClean="0">
              <a:ln>
                <a:noFill/>
              </a:ln>
              <a:solidFill>
                <a:srgbClr val="091D5D"/>
              </a:solidFill>
              <a:effectLst/>
              <a:uLnTx/>
              <a:uFillTx/>
              <a:latin typeface="Verdana" pitchFamily="34" charset="0"/>
              <a:ea typeface="宋体" charset="-122"/>
              <a:cs typeface="+mn-cs"/>
            </a:endParaRPr>
          </a:p>
          <a:p>
            <a:pPr marL="12700" marR="0" indent="-1270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91D5D"/>
                </a:solidFill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写文件成功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91D5D"/>
              </a:solidFill>
              <a:effectLst/>
              <a:uLnTx/>
              <a:uFillTx/>
              <a:latin typeface="Verdana" pitchFamily="34" charset="0"/>
              <a:ea typeface="宋体" charset="-122"/>
              <a:cs typeface="+mn-c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1968" y="3429000"/>
            <a:ext cx="1261884" cy="285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b="1" dirty="0" smtClean="0"/>
              <a:t>控制器完全断电</a:t>
            </a:r>
            <a:endParaRPr lang="zh-CN" altLang="en-US" sz="1200" b="1" dirty="0"/>
          </a:p>
        </p:txBody>
      </p:sp>
      <p:sp>
        <p:nvSpPr>
          <p:cNvPr id="36" name="菱形 35"/>
          <p:cNvSpPr/>
          <p:nvPr/>
        </p:nvSpPr>
        <p:spPr bwMode="auto">
          <a:xfrm>
            <a:off x="1428728" y="4679165"/>
            <a:ext cx="3571900" cy="428628"/>
          </a:xfrm>
          <a:prstGeom prst="diamond">
            <a:avLst/>
          </a:prstGeom>
          <a:solidFill>
            <a:srgbClr val="DDD2B5"/>
          </a:solidFill>
          <a:ln>
            <a:noFill/>
          </a:ln>
          <a:effectLst>
            <a:outerShdw dist="1796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xmlns="" w="6350" algn="ctr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 rtlCol="0" anchor="ctr"/>
          <a:lstStyle/>
          <a:p>
            <a:pPr marL="12700" marR="0" indent="-1270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12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检查</a:t>
            </a:r>
            <a:r>
              <a:rPr lang="en-US" altLang="zh-CN" sz="1200" dirty="0" err="1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wbp</a:t>
            </a:r>
            <a:r>
              <a:rPr lang="zh-CN" altLang="en-US" sz="12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文件是否正常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91D5D"/>
              </a:solidFill>
              <a:effectLst/>
              <a:uLnTx/>
              <a:uFillTx/>
              <a:latin typeface="Verdana" pitchFamily="34" charset="0"/>
              <a:ea typeface="宋体" charset="-122"/>
              <a:cs typeface="+mn-cs"/>
            </a:endParaRPr>
          </a:p>
        </p:txBody>
      </p:sp>
      <p:sp>
        <p:nvSpPr>
          <p:cNvPr id="66" name="矩形 65"/>
          <p:cNvSpPr/>
          <p:nvPr/>
        </p:nvSpPr>
        <p:spPr bwMode="auto">
          <a:xfrm>
            <a:off x="2071670" y="5500701"/>
            <a:ext cx="2286016" cy="428628"/>
          </a:xfrm>
          <a:prstGeom prst="rect">
            <a:avLst/>
          </a:prstGeom>
          <a:solidFill>
            <a:srgbClr val="DDD2B5"/>
          </a:solidFill>
          <a:ln>
            <a:noFill/>
          </a:ln>
          <a:effectLst>
            <a:outerShdw dist="1796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xmlns="" w="6350" algn="ctr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 rtlCol="0" anchor="ctr"/>
          <a:lstStyle/>
          <a:p>
            <a:pPr marL="12700" marR="0" indent="-1270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12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从</a:t>
            </a:r>
            <a:r>
              <a:rPr lang="en-US" altLang="zh-CN" sz="1200" dirty="0" err="1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wbp</a:t>
            </a:r>
            <a:r>
              <a:rPr lang="zh-CN" altLang="en-US" sz="12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文件中将数据提取出来并将</a:t>
            </a:r>
            <a:r>
              <a:rPr lang="en-US" altLang="zh-CN" sz="1200" dirty="0" err="1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wbp</a:t>
            </a:r>
            <a:r>
              <a:rPr lang="zh-CN" altLang="en-US" sz="12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文件改为</a:t>
            </a:r>
            <a:r>
              <a:rPr lang="en-US" altLang="zh-CN" sz="1200" dirty="0" err="1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wb</a:t>
            </a:r>
            <a:r>
              <a:rPr lang="en-US" altLang="zh-CN" sz="12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~</a:t>
            </a:r>
            <a:r>
              <a:rPr lang="zh-CN" altLang="en-US" sz="12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文件</a:t>
            </a:r>
            <a:endParaRPr lang="en-US" altLang="zh-CN" sz="1200" dirty="0" smtClean="0">
              <a:solidFill>
                <a:srgbClr val="091D5D"/>
              </a:solidFill>
              <a:latin typeface="Verdana" pitchFamily="34" charset="0"/>
              <a:ea typeface="宋体" charset="-122"/>
            </a:endParaRPr>
          </a:p>
        </p:txBody>
      </p:sp>
      <p:sp>
        <p:nvSpPr>
          <p:cNvPr id="76" name="矩形 75"/>
          <p:cNvSpPr/>
          <p:nvPr/>
        </p:nvSpPr>
        <p:spPr bwMode="auto">
          <a:xfrm>
            <a:off x="4714876" y="5500701"/>
            <a:ext cx="1143008" cy="428628"/>
          </a:xfrm>
          <a:prstGeom prst="rect">
            <a:avLst/>
          </a:prstGeom>
          <a:solidFill>
            <a:srgbClr val="DDD2B5"/>
          </a:solidFill>
          <a:ln>
            <a:noFill/>
          </a:ln>
          <a:effectLst>
            <a:outerShdw dist="1796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xmlns="" w="6350" algn="ctr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 rtlCol="0" anchor="ctr"/>
          <a:lstStyle/>
          <a:p>
            <a:pPr marL="12700" marR="0" indent="-1270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12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丢弃</a:t>
            </a:r>
            <a:r>
              <a:rPr lang="en-US" altLang="zh-CN" sz="1200" dirty="0" err="1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wbp</a:t>
            </a:r>
            <a:r>
              <a:rPr lang="zh-CN" altLang="en-US" sz="12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文件</a:t>
            </a:r>
            <a:endParaRPr lang="en-US" altLang="zh-CN" sz="1200" dirty="0" smtClean="0">
              <a:solidFill>
                <a:srgbClr val="091D5D"/>
              </a:solidFill>
              <a:latin typeface="Verdana" pitchFamily="34" charset="0"/>
              <a:ea typeface="宋体" charset="-122"/>
            </a:endParaRPr>
          </a:p>
          <a:p>
            <a:pPr marL="12700" marR="0" indent="-1270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12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数据丢失</a:t>
            </a:r>
            <a:endParaRPr lang="en-US" altLang="zh-CN" sz="1200" dirty="0" smtClean="0">
              <a:solidFill>
                <a:srgbClr val="091D5D"/>
              </a:solidFill>
              <a:latin typeface="Verdana" pitchFamily="34" charset="0"/>
              <a:ea typeface="宋体" charset="-122"/>
            </a:endParaRPr>
          </a:p>
        </p:txBody>
      </p:sp>
      <p:cxnSp>
        <p:nvCxnSpPr>
          <p:cNvPr id="79" name="直接箭头连接符 78"/>
          <p:cNvCxnSpPr>
            <a:stCxn id="14" idx="2"/>
            <a:endCxn id="25" idx="0"/>
          </p:cNvCxnSpPr>
          <p:nvPr/>
        </p:nvCxnSpPr>
        <p:spPr bwMode="auto">
          <a:xfrm rot="5400000">
            <a:off x="3071802" y="2857495"/>
            <a:ext cx="285752" cy="1588"/>
          </a:xfrm>
          <a:prstGeom prst="straightConnector1">
            <a:avLst/>
          </a:prstGeom>
          <a:solidFill>
            <a:srgbClr val="969696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5" name="直接箭头连接符 84"/>
          <p:cNvCxnSpPr>
            <a:stCxn id="17" idx="2"/>
            <a:endCxn id="36" idx="0"/>
          </p:cNvCxnSpPr>
          <p:nvPr/>
        </p:nvCxnSpPr>
        <p:spPr bwMode="auto">
          <a:xfrm rot="5400000">
            <a:off x="3089662" y="4554148"/>
            <a:ext cx="250033" cy="1588"/>
          </a:xfrm>
          <a:prstGeom prst="straightConnector1">
            <a:avLst/>
          </a:prstGeom>
          <a:solidFill>
            <a:srgbClr val="969696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8" name="直接箭头连接符 87"/>
          <p:cNvCxnSpPr>
            <a:stCxn id="36" idx="2"/>
            <a:endCxn id="66" idx="0"/>
          </p:cNvCxnSpPr>
          <p:nvPr/>
        </p:nvCxnSpPr>
        <p:spPr bwMode="auto">
          <a:xfrm rot="5400000">
            <a:off x="3018224" y="5304247"/>
            <a:ext cx="392908" cy="1588"/>
          </a:xfrm>
          <a:prstGeom prst="straightConnector1">
            <a:avLst/>
          </a:prstGeom>
          <a:solidFill>
            <a:srgbClr val="969696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1" name="TextBox 90"/>
          <p:cNvSpPr txBox="1"/>
          <p:nvPr/>
        </p:nvSpPr>
        <p:spPr>
          <a:xfrm>
            <a:off x="3214678" y="3539968"/>
            <a:ext cx="4411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b="1" dirty="0" smtClean="0"/>
              <a:t>成功</a:t>
            </a:r>
            <a:endParaRPr lang="zh-CN" altLang="en-US" sz="1000" b="1" dirty="0"/>
          </a:p>
        </p:txBody>
      </p:sp>
      <p:sp>
        <p:nvSpPr>
          <p:cNvPr id="92" name="TextBox 91"/>
          <p:cNvSpPr txBox="1"/>
          <p:nvPr/>
        </p:nvSpPr>
        <p:spPr>
          <a:xfrm>
            <a:off x="3202160" y="5040167"/>
            <a:ext cx="4411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b="1" dirty="0" smtClean="0"/>
              <a:t>正常</a:t>
            </a:r>
            <a:endParaRPr lang="zh-CN" altLang="en-US" sz="1000" b="1" dirty="0"/>
          </a:p>
        </p:txBody>
      </p:sp>
      <p:sp>
        <p:nvSpPr>
          <p:cNvPr id="93" name="矩形 92"/>
          <p:cNvSpPr/>
          <p:nvPr/>
        </p:nvSpPr>
        <p:spPr bwMode="auto">
          <a:xfrm>
            <a:off x="7143768" y="5500701"/>
            <a:ext cx="1785950" cy="428628"/>
          </a:xfrm>
          <a:prstGeom prst="rect">
            <a:avLst/>
          </a:prstGeom>
          <a:solidFill>
            <a:srgbClr val="DDD2B5"/>
          </a:solidFill>
          <a:ln>
            <a:noFill/>
          </a:ln>
          <a:effectLst>
            <a:outerShdw dist="1796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xmlns="" w="6350" algn="ctr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 rtlCol="0" anchor="ctr"/>
          <a:lstStyle/>
          <a:p>
            <a:pPr marL="12700" marR="0" indent="-1270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12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丢弃</a:t>
            </a:r>
            <a:r>
              <a:rPr lang="en-US" altLang="zh-CN" sz="1200" dirty="0" err="1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wbp</a:t>
            </a:r>
            <a:r>
              <a:rPr lang="zh-CN" altLang="en-US" sz="12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文件</a:t>
            </a:r>
            <a:endParaRPr lang="en-US" altLang="zh-CN" sz="1200" dirty="0" smtClean="0">
              <a:solidFill>
                <a:srgbClr val="091D5D"/>
              </a:solidFill>
              <a:latin typeface="Verdana" pitchFamily="34" charset="0"/>
              <a:ea typeface="宋体" charset="-122"/>
            </a:endParaRPr>
          </a:p>
          <a:p>
            <a:pPr marL="12700" marR="0" indent="-1270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12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从</a:t>
            </a:r>
            <a:r>
              <a:rPr lang="en-US" altLang="zh-CN" sz="1200" dirty="0" err="1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wb</a:t>
            </a:r>
            <a:r>
              <a:rPr lang="en-US" altLang="zh-CN" sz="12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~</a:t>
            </a:r>
            <a:r>
              <a:rPr lang="zh-CN" altLang="en-US" sz="12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文件中提取数据</a:t>
            </a:r>
            <a:endParaRPr lang="en-US" altLang="zh-CN" sz="1200" dirty="0" smtClean="0">
              <a:solidFill>
                <a:srgbClr val="091D5D"/>
              </a:solidFill>
              <a:latin typeface="Verdana" pitchFamily="34" charset="0"/>
              <a:ea typeface="宋体" charset="-122"/>
            </a:endParaRPr>
          </a:p>
        </p:txBody>
      </p:sp>
      <p:cxnSp>
        <p:nvCxnSpPr>
          <p:cNvPr id="99" name="肘形连接符 98"/>
          <p:cNvCxnSpPr>
            <a:stCxn id="76" idx="2"/>
            <a:endCxn id="14" idx="1"/>
          </p:cNvCxnSpPr>
          <p:nvPr/>
        </p:nvCxnSpPr>
        <p:spPr bwMode="auto">
          <a:xfrm rot="5400000" flipH="1">
            <a:off x="1803777" y="2446727"/>
            <a:ext cx="3464743" cy="3500462"/>
          </a:xfrm>
          <a:prstGeom prst="bentConnector4">
            <a:avLst>
              <a:gd name="adj1" fmla="val -6598"/>
              <a:gd name="adj2" fmla="val 111805"/>
            </a:avLst>
          </a:prstGeom>
          <a:solidFill>
            <a:srgbClr val="969696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3" name="肘形连接符 98"/>
          <p:cNvCxnSpPr>
            <a:stCxn id="93" idx="2"/>
            <a:endCxn id="14" idx="3"/>
          </p:cNvCxnSpPr>
          <p:nvPr/>
        </p:nvCxnSpPr>
        <p:spPr bwMode="auto">
          <a:xfrm rot="5400000" flipH="1">
            <a:off x="4607719" y="2500306"/>
            <a:ext cx="3464743" cy="3393305"/>
          </a:xfrm>
          <a:prstGeom prst="bentConnector4">
            <a:avLst>
              <a:gd name="adj1" fmla="val -6598"/>
              <a:gd name="adj2" fmla="val -28566"/>
            </a:avLst>
          </a:prstGeom>
          <a:solidFill>
            <a:srgbClr val="969696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10" name="菱形 109"/>
          <p:cNvSpPr/>
          <p:nvPr/>
        </p:nvSpPr>
        <p:spPr bwMode="auto">
          <a:xfrm>
            <a:off x="5214942" y="4572008"/>
            <a:ext cx="2643206" cy="642942"/>
          </a:xfrm>
          <a:prstGeom prst="diamond">
            <a:avLst/>
          </a:prstGeom>
          <a:solidFill>
            <a:srgbClr val="DDD2B5"/>
          </a:solidFill>
          <a:ln>
            <a:noFill/>
          </a:ln>
          <a:effectLst>
            <a:outerShdw dist="1796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xmlns="" w="6350" algn="ctr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 rtlCol="0" anchor="ctr"/>
          <a:lstStyle/>
          <a:p>
            <a:pPr marL="12700" marR="0" indent="-1270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91D5D"/>
                </a:solidFill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clearInvalid</a:t>
            </a:r>
            <a:endParaRPr kumimoji="0" lang="en-US" altLang="zh-CN" sz="1200" b="0" i="0" u="none" strike="noStrike" kern="1200" cap="none" spc="0" normalizeH="0" baseline="0" noProof="0" dirty="0" smtClean="0">
              <a:ln>
                <a:noFill/>
              </a:ln>
              <a:solidFill>
                <a:srgbClr val="091D5D"/>
              </a:solidFill>
              <a:effectLst/>
              <a:uLnTx/>
              <a:uFillTx/>
              <a:latin typeface="Verdana" pitchFamily="34" charset="0"/>
              <a:ea typeface="宋体" charset="-122"/>
              <a:cs typeface="+mn-cs"/>
            </a:endParaRPr>
          </a:p>
          <a:p>
            <a:pPr marL="12700" marR="0" indent="-1270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91D5D"/>
                </a:solidFill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PersistentData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91D5D"/>
              </a:solidFill>
              <a:effectLst/>
              <a:uLnTx/>
              <a:uFillTx/>
              <a:latin typeface="Verdana" pitchFamily="34" charset="0"/>
              <a:ea typeface="宋体" charset="-122"/>
              <a:cs typeface="+mn-cs"/>
            </a:endParaRPr>
          </a:p>
        </p:txBody>
      </p:sp>
      <p:cxnSp>
        <p:nvCxnSpPr>
          <p:cNvPr id="111" name="直接箭头连接符 110"/>
          <p:cNvCxnSpPr>
            <a:stCxn id="36" idx="3"/>
            <a:endCxn id="110" idx="1"/>
          </p:cNvCxnSpPr>
          <p:nvPr/>
        </p:nvCxnSpPr>
        <p:spPr bwMode="auto">
          <a:xfrm>
            <a:off x="5000628" y="4893479"/>
            <a:ext cx="214314" cy="1588"/>
          </a:xfrm>
          <a:prstGeom prst="straightConnector1">
            <a:avLst/>
          </a:prstGeom>
          <a:solidFill>
            <a:srgbClr val="969696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20" name="TextBox 119"/>
          <p:cNvSpPr txBox="1"/>
          <p:nvPr/>
        </p:nvSpPr>
        <p:spPr>
          <a:xfrm>
            <a:off x="4714876" y="4897291"/>
            <a:ext cx="4411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b="1" dirty="0" smtClean="0"/>
              <a:t>破坏</a:t>
            </a:r>
            <a:endParaRPr lang="zh-CN" altLang="en-US" sz="1000" b="1" dirty="0"/>
          </a:p>
        </p:txBody>
      </p:sp>
      <p:cxnSp>
        <p:nvCxnSpPr>
          <p:cNvPr id="129" name="肘形连接符 98"/>
          <p:cNvCxnSpPr>
            <a:stCxn id="110" idx="3"/>
            <a:endCxn id="93" idx="0"/>
          </p:cNvCxnSpPr>
          <p:nvPr/>
        </p:nvCxnSpPr>
        <p:spPr bwMode="auto">
          <a:xfrm>
            <a:off x="7858148" y="4893479"/>
            <a:ext cx="178595" cy="607222"/>
          </a:xfrm>
          <a:prstGeom prst="bentConnector2">
            <a:avLst/>
          </a:prstGeom>
          <a:solidFill>
            <a:srgbClr val="969696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35" name="肘形连接符 98"/>
          <p:cNvCxnSpPr>
            <a:stCxn id="110" idx="2"/>
            <a:endCxn id="76" idx="0"/>
          </p:cNvCxnSpPr>
          <p:nvPr/>
        </p:nvCxnSpPr>
        <p:spPr bwMode="auto">
          <a:xfrm rot="5400000">
            <a:off x="5768588" y="4732743"/>
            <a:ext cx="285751" cy="1250165"/>
          </a:xfrm>
          <a:prstGeom prst="bentConnector3">
            <a:avLst>
              <a:gd name="adj1" fmla="val 25849"/>
            </a:avLst>
          </a:prstGeom>
          <a:solidFill>
            <a:srgbClr val="969696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2" name="直接连接符 141"/>
          <p:cNvCxnSpPr/>
          <p:nvPr/>
        </p:nvCxnSpPr>
        <p:spPr bwMode="auto">
          <a:xfrm>
            <a:off x="402995" y="3286124"/>
            <a:ext cx="479831" cy="1588"/>
          </a:xfrm>
          <a:prstGeom prst="line">
            <a:avLst/>
          </a:prstGeom>
          <a:solidFill>
            <a:srgbClr val="969696"/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3" name="直接连接符 142"/>
          <p:cNvCxnSpPr/>
          <p:nvPr/>
        </p:nvCxnSpPr>
        <p:spPr bwMode="auto">
          <a:xfrm>
            <a:off x="402995" y="4356106"/>
            <a:ext cx="479831" cy="1588"/>
          </a:xfrm>
          <a:prstGeom prst="line">
            <a:avLst/>
          </a:prstGeom>
          <a:solidFill>
            <a:srgbClr val="969696"/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4" name="直接连接符 143"/>
          <p:cNvCxnSpPr/>
          <p:nvPr/>
        </p:nvCxnSpPr>
        <p:spPr bwMode="auto">
          <a:xfrm>
            <a:off x="402995" y="4927610"/>
            <a:ext cx="479831" cy="1588"/>
          </a:xfrm>
          <a:prstGeom prst="line">
            <a:avLst/>
          </a:prstGeom>
          <a:solidFill>
            <a:srgbClr val="969696"/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5" name="直接连接符 144"/>
          <p:cNvCxnSpPr/>
          <p:nvPr/>
        </p:nvCxnSpPr>
        <p:spPr bwMode="auto">
          <a:xfrm>
            <a:off x="402995" y="5715016"/>
            <a:ext cx="479831" cy="1588"/>
          </a:xfrm>
          <a:prstGeom prst="line">
            <a:avLst/>
          </a:prstGeom>
          <a:solidFill>
            <a:srgbClr val="969696"/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48" name="TextBox 147"/>
          <p:cNvSpPr txBox="1"/>
          <p:nvPr/>
        </p:nvSpPr>
        <p:spPr>
          <a:xfrm>
            <a:off x="115690" y="413123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4</a:t>
            </a:r>
            <a:endParaRPr lang="zh-CN" altLang="en-US" dirty="0"/>
          </a:p>
        </p:txBody>
      </p:sp>
      <p:sp>
        <p:nvSpPr>
          <p:cNvPr id="149" name="TextBox 148"/>
          <p:cNvSpPr txBox="1"/>
          <p:nvPr/>
        </p:nvSpPr>
        <p:spPr>
          <a:xfrm>
            <a:off x="115690" y="477418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5</a:t>
            </a:r>
            <a:endParaRPr lang="zh-CN" altLang="en-US" dirty="0"/>
          </a:p>
        </p:txBody>
      </p:sp>
      <p:cxnSp>
        <p:nvCxnSpPr>
          <p:cNvPr id="151" name="直接连接符 150"/>
          <p:cNvCxnSpPr/>
          <p:nvPr/>
        </p:nvCxnSpPr>
        <p:spPr bwMode="auto">
          <a:xfrm>
            <a:off x="402995" y="1857364"/>
            <a:ext cx="479831" cy="1588"/>
          </a:xfrm>
          <a:prstGeom prst="line">
            <a:avLst/>
          </a:prstGeom>
          <a:solidFill>
            <a:srgbClr val="969696"/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52" name="TextBox 151"/>
          <p:cNvSpPr txBox="1"/>
          <p:nvPr/>
        </p:nvSpPr>
        <p:spPr>
          <a:xfrm>
            <a:off x="115690" y="557214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6</a:t>
            </a:r>
            <a:endParaRPr lang="zh-CN" altLang="en-US" dirty="0"/>
          </a:p>
        </p:txBody>
      </p:sp>
      <p:cxnSp>
        <p:nvCxnSpPr>
          <p:cNvPr id="156" name="肘形连接符 98"/>
          <p:cNvCxnSpPr>
            <a:stCxn id="25" idx="3"/>
          </p:cNvCxnSpPr>
          <p:nvPr/>
        </p:nvCxnSpPr>
        <p:spPr bwMode="auto">
          <a:xfrm flipH="1">
            <a:off x="3214678" y="3286123"/>
            <a:ext cx="1607355" cy="571505"/>
          </a:xfrm>
          <a:prstGeom prst="bentConnector3">
            <a:avLst>
              <a:gd name="adj1" fmla="val -14222"/>
            </a:avLst>
          </a:prstGeom>
          <a:solidFill>
            <a:srgbClr val="969696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59" name="TextBox 158"/>
          <p:cNvSpPr txBox="1"/>
          <p:nvPr/>
        </p:nvSpPr>
        <p:spPr>
          <a:xfrm>
            <a:off x="4643438" y="3286124"/>
            <a:ext cx="4411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b="1" dirty="0" smtClean="0"/>
              <a:t>失败</a:t>
            </a:r>
            <a:endParaRPr lang="zh-CN" altLang="en-US" sz="1000" b="1" dirty="0"/>
          </a:p>
        </p:txBody>
      </p:sp>
      <p:cxnSp>
        <p:nvCxnSpPr>
          <p:cNvPr id="162" name="直接箭头连接符 161"/>
          <p:cNvCxnSpPr/>
          <p:nvPr/>
        </p:nvCxnSpPr>
        <p:spPr bwMode="auto">
          <a:xfrm rot="5400000">
            <a:off x="-361598" y="5199067"/>
            <a:ext cx="2009017" cy="23012"/>
          </a:xfrm>
          <a:prstGeom prst="straightConnector1">
            <a:avLst/>
          </a:prstGeom>
          <a:solidFill>
            <a:srgbClr val="969696"/>
          </a:solidFill>
          <a:ln w="2857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50" name="TextBox 49"/>
          <p:cNvSpPr txBox="1"/>
          <p:nvPr/>
        </p:nvSpPr>
        <p:spPr>
          <a:xfrm>
            <a:off x="6215074" y="5286388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dirty="0" smtClean="0"/>
              <a:t>1</a:t>
            </a:r>
            <a:endParaRPr lang="zh-CN" altLang="en-US" sz="12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7786710" y="485776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dirty="0" smtClean="0"/>
              <a:t>0</a:t>
            </a:r>
            <a:endParaRPr lang="zh-CN" altLang="en-US" sz="1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fld id="{BBCB4A08-4910-475B-8DCB-C3993A39896F}" type="datetime1">
              <a:rPr lang="de-DE" altLang="zh-CN" smtClean="0"/>
              <a:pPr>
                <a:defRPr/>
              </a:pPr>
              <a:t>02.07.2014</a:t>
            </a:fld>
            <a:r>
              <a:rPr lang="de-DE" altLang="zh-CN" dirty="0" smtClean="0"/>
              <a:t>     </a:t>
            </a:r>
            <a:fld id="{CCA1989B-8EE3-4BD3-8C50-D9F61937CE5F}" type="slidenum">
              <a:rPr lang="de-DE" altLang="zh-CN" b="1" smtClean="0"/>
              <a:pPr>
                <a:defRPr/>
              </a:pPr>
              <a:t>11</a:t>
            </a:fld>
            <a:endParaRPr lang="de-DE" altLang="zh-CN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15888" y="466725"/>
            <a:ext cx="891222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r>
              <a:rPr lang="zh-CN" altLang="en-US" dirty="0" smtClean="0"/>
              <a:t>掉电保持方法及相关注意事项</a:t>
            </a:r>
            <a:r>
              <a:rPr lang="en-US" altLang="zh-CN" dirty="0" smtClean="0"/>
              <a:t>——</a:t>
            </a:r>
            <a:r>
              <a:rPr lang="en-US" altLang="zh-CN" dirty="0" smtClean="0">
                <a:latin typeface="仿宋" pitchFamily="49" charset="-122"/>
                <a:ea typeface="仿宋" pitchFamily="49" charset="-122"/>
              </a:rPr>
              <a:t>1</a:t>
            </a:r>
            <a:r>
              <a:rPr lang="zh-CN" altLang="en-US" dirty="0" smtClean="0">
                <a:latin typeface="仿宋" pitchFamily="49" charset="-122"/>
                <a:ea typeface="仿宋" pitchFamily="49" charset="-122"/>
              </a:rPr>
              <a:t>秒钟</a:t>
            </a:r>
            <a:r>
              <a:rPr lang="en-US" altLang="zh-CN" dirty="0" smtClean="0">
                <a:latin typeface="仿宋" pitchFamily="49" charset="-122"/>
                <a:ea typeface="仿宋" pitchFamily="49" charset="-122"/>
              </a:rPr>
              <a:t>UPS</a:t>
            </a:r>
            <a:r>
              <a:rPr lang="zh-CN" altLang="en-US" dirty="0" smtClean="0">
                <a:latin typeface="仿宋" pitchFamily="49" charset="-122"/>
                <a:ea typeface="仿宋" pitchFamily="49" charset="-122"/>
              </a:rPr>
              <a:t>使用注意事项</a:t>
            </a:r>
            <a:endParaRPr lang="en-US" altLang="zh-CN" dirty="0" smtClean="0">
              <a:latin typeface="仿宋" pitchFamily="49" charset="-122"/>
              <a:ea typeface="仿宋" pitchFamily="49" charset="-122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85786" y="1500174"/>
            <a:ext cx="48670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 smtClean="0"/>
              <a:t>ClearInvalidPersistentData</a:t>
            </a:r>
            <a:r>
              <a:rPr lang="zh-CN" altLang="en-US" sz="1600" dirty="0" smtClean="0"/>
              <a:t>设置（修改注册表实现）</a:t>
            </a:r>
            <a:endParaRPr lang="zh-CN" altLang="en-US" sz="1600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857364"/>
            <a:ext cx="914400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2571744"/>
            <a:ext cx="788652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" name="TextBox 50"/>
          <p:cNvSpPr txBox="1"/>
          <p:nvPr/>
        </p:nvSpPr>
        <p:spPr>
          <a:xfrm>
            <a:off x="500034" y="3643314"/>
            <a:ext cx="6402715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err="1" smtClean="0"/>
              <a:t>TwinCAT</a:t>
            </a:r>
            <a:r>
              <a:rPr lang="zh-CN" altLang="en-US" sz="1400" dirty="0" smtClean="0"/>
              <a:t>启动后发现</a:t>
            </a:r>
            <a:r>
              <a:rPr lang="en-US" altLang="zh-CN" sz="1400" dirty="0" err="1" smtClean="0"/>
              <a:t>wbp</a:t>
            </a:r>
            <a:r>
              <a:rPr lang="zh-CN" altLang="en-US" sz="1400" dirty="0" smtClean="0"/>
              <a:t>文件数据被破坏后：</a:t>
            </a:r>
            <a:endParaRPr lang="en-US" altLang="zh-CN" sz="1400" dirty="0" smtClean="0"/>
          </a:p>
          <a:p>
            <a:endParaRPr lang="en-US" altLang="zh-CN" sz="1400" dirty="0" smtClean="0"/>
          </a:p>
          <a:p>
            <a:r>
              <a:rPr lang="en-US" altLang="zh-CN" sz="1400" dirty="0" err="1" smtClean="0"/>
              <a:t>ClearInvalidPersistentData</a:t>
            </a:r>
            <a:r>
              <a:rPr lang="en-US" altLang="zh-CN" sz="1400" dirty="0" smtClean="0"/>
              <a:t>=1</a:t>
            </a:r>
            <a:r>
              <a:rPr lang="zh-CN" altLang="en-US" sz="1400" dirty="0" smtClean="0"/>
              <a:t>， 则将</a:t>
            </a:r>
            <a:r>
              <a:rPr lang="en-US" altLang="zh-CN" sz="1400" dirty="0" err="1" smtClean="0"/>
              <a:t>wbp</a:t>
            </a:r>
            <a:r>
              <a:rPr lang="zh-CN" altLang="en-US" sz="1400" dirty="0" smtClean="0"/>
              <a:t>文件丢弃，数据恢复为</a:t>
            </a:r>
            <a:r>
              <a:rPr lang="en-US" altLang="zh-CN" sz="1400" dirty="0" smtClean="0"/>
              <a:t>0</a:t>
            </a:r>
            <a:r>
              <a:rPr lang="zh-CN" altLang="en-US" sz="1400" dirty="0" smtClean="0"/>
              <a:t>或初始值</a:t>
            </a:r>
            <a:endParaRPr lang="en-US" altLang="zh-CN" sz="1400" dirty="0" smtClean="0"/>
          </a:p>
          <a:p>
            <a:endParaRPr lang="en-US" altLang="zh-CN" sz="1400" dirty="0" smtClean="0"/>
          </a:p>
          <a:p>
            <a:r>
              <a:rPr lang="en-US" altLang="zh-CN" sz="1400" dirty="0" err="1" smtClean="0"/>
              <a:t>ClearInvalidPersistentData</a:t>
            </a:r>
            <a:r>
              <a:rPr lang="en-US" altLang="zh-CN" sz="1400" dirty="0" smtClean="0"/>
              <a:t>=0</a:t>
            </a:r>
            <a:r>
              <a:rPr lang="zh-CN" altLang="en-US" sz="1400" dirty="0" smtClean="0"/>
              <a:t>，则将</a:t>
            </a:r>
            <a:r>
              <a:rPr lang="en-US" altLang="zh-CN" sz="1400" dirty="0" err="1" smtClean="0"/>
              <a:t>wbp</a:t>
            </a:r>
            <a:r>
              <a:rPr lang="zh-CN" altLang="en-US" sz="1400" dirty="0" smtClean="0"/>
              <a:t>文件丢弃，从</a:t>
            </a:r>
            <a:r>
              <a:rPr lang="en-US" altLang="zh-CN" sz="1400" dirty="0" err="1" smtClean="0"/>
              <a:t>wb</a:t>
            </a:r>
            <a:r>
              <a:rPr lang="en-US" altLang="zh-CN" sz="1400" dirty="0" smtClean="0"/>
              <a:t>~</a:t>
            </a:r>
            <a:r>
              <a:rPr lang="zh-CN" altLang="en-US" sz="1400" dirty="0" smtClean="0"/>
              <a:t>备份文件中恢复数据</a:t>
            </a:r>
            <a:endParaRPr lang="zh-CN" altLang="en-US" sz="1400" dirty="0"/>
          </a:p>
        </p:txBody>
      </p:sp>
      <p:sp>
        <p:nvSpPr>
          <p:cNvPr id="52" name="TextBox 51"/>
          <p:cNvSpPr txBox="1"/>
          <p:nvPr/>
        </p:nvSpPr>
        <p:spPr>
          <a:xfrm>
            <a:off x="439898" y="4929198"/>
            <a:ext cx="68467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 smtClean="0"/>
              <a:t>从</a:t>
            </a:r>
            <a:r>
              <a:rPr lang="en-US" altLang="zh-CN" sz="1400" dirty="0" err="1" smtClean="0"/>
              <a:t>wb</a:t>
            </a:r>
            <a:r>
              <a:rPr lang="en-US" altLang="zh-CN" sz="1400" dirty="0" smtClean="0"/>
              <a:t>~</a:t>
            </a:r>
            <a:r>
              <a:rPr lang="zh-CN" altLang="en-US" sz="1400" dirty="0" smtClean="0"/>
              <a:t>备份文件恢复数据存在一个问题：</a:t>
            </a:r>
            <a:endParaRPr lang="en-US" altLang="zh-CN" sz="1400" dirty="0" smtClean="0"/>
          </a:p>
          <a:p>
            <a:r>
              <a:rPr lang="zh-CN" altLang="en-US" sz="1400" dirty="0" smtClean="0"/>
              <a:t>时间点</a:t>
            </a:r>
            <a:r>
              <a:rPr lang="en-US" altLang="zh-CN" sz="1400" dirty="0" smtClean="0"/>
              <a:t>3</a:t>
            </a:r>
            <a:r>
              <a:rPr lang="zh-CN" altLang="en-US" sz="1400" dirty="0" smtClean="0"/>
              <a:t>之前修改过的数据没有保存，只能恢复时间点</a:t>
            </a:r>
            <a:r>
              <a:rPr lang="en-US" altLang="zh-CN" sz="1400" dirty="0" smtClean="0"/>
              <a:t>2</a:t>
            </a:r>
            <a:r>
              <a:rPr lang="zh-CN" altLang="en-US" sz="1400" dirty="0" smtClean="0"/>
              <a:t>之前的数据（参考前页流程）</a:t>
            </a:r>
            <a:endParaRPr lang="en-US" altLang="zh-CN" sz="1400" dirty="0" smtClean="0"/>
          </a:p>
          <a:p>
            <a:endParaRPr lang="en-US" altLang="zh-CN" sz="1400" dirty="0" smtClean="0"/>
          </a:p>
          <a:p>
            <a:r>
              <a:rPr lang="zh-CN" altLang="en-US" sz="1400" dirty="0" smtClean="0"/>
              <a:t>如何解决该问题？？</a:t>
            </a:r>
            <a:endParaRPr lang="en-US" altLang="zh-CN" sz="1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fld id="{BBCB4A08-4910-475B-8DCB-C3993A39896F}" type="datetime1">
              <a:rPr lang="de-DE" altLang="zh-CN" smtClean="0"/>
              <a:pPr>
                <a:defRPr/>
              </a:pPr>
              <a:t>02.07.2014</a:t>
            </a:fld>
            <a:r>
              <a:rPr lang="de-DE" altLang="zh-CN" dirty="0" smtClean="0"/>
              <a:t>     </a:t>
            </a:r>
            <a:fld id="{CCA1989B-8EE3-4BD3-8C50-D9F61937CE5F}" type="slidenum">
              <a:rPr lang="de-DE" altLang="zh-CN" b="1" smtClean="0"/>
              <a:pPr>
                <a:defRPr/>
              </a:pPr>
              <a:t>12</a:t>
            </a:fld>
            <a:endParaRPr lang="de-DE" altLang="zh-CN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15888" y="466725"/>
            <a:ext cx="891222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r>
              <a:rPr lang="zh-CN" altLang="en-US" dirty="0" smtClean="0"/>
              <a:t>掉电保持方法及相关注意事项</a:t>
            </a:r>
            <a:r>
              <a:rPr lang="en-US" altLang="zh-CN" dirty="0" smtClean="0"/>
              <a:t>——</a:t>
            </a:r>
            <a:r>
              <a:rPr lang="en-US" altLang="zh-CN" dirty="0" smtClean="0">
                <a:latin typeface="仿宋" pitchFamily="49" charset="-122"/>
                <a:ea typeface="仿宋" pitchFamily="49" charset="-122"/>
              </a:rPr>
              <a:t>1</a:t>
            </a:r>
            <a:r>
              <a:rPr lang="zh-CN" altLang="en-US" dirty="0" smtClean="0">
                <a:latin typeface="仿宋" pitchFamily="49" charset="-122"/>
                <a:ea typeface="仿宋" pitchFamily="49" charset="-122"/>
              </a:rPr>
              <a:t>秒钟</a:t>
            </a:r>
            <a:r>
              <a:rPr lang="en-US" altLang="zh-CN" dirty="0" smtClean="0">
                <a:latin typeface="仿宋" pitchFamily="49" charset="-122"/>
                <a:ea typeface="仿宋" pitchFamily="49" charset="-122"/>
              </a:rPr>
              <a:t>UPS</a:t>
            </a:r>
            <a:r>
              <a:rPr lang="zh-CN" altLang="en-US" dirty="0" smtClean="0">
                <a:latin typeface="仿宋" pitchFamily="49" charset="-122"/>
                <a:ea typeface="仿宋" pitchFamily="49" charset="-122"/>
              </a:rPr>
              <a:t>使用注意事项</a:t>
            </a:r>
            <a:endParaRPr lang="en-US" altLang="zh-CN" dirty="0" smtClean="0">
              <a:latin typeface="仿宋" pitchFamily="49" charset="-122"/>
              <a:ea typeface="仿宋" pitchFamily="49" charset="-122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28596" y="1142984"/>
            <a:ext cx="59298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 smtClean="0"/>
              <a:t>解决该问题的方案：在程序中按需（如果发生过掉电情况）生成备份文件</a:t>
            </a:r>
            <a:endParaRPr lang="en-US" altLang="zh-CN" sz="1400" dirty="0" smtClean="0"/>
          </a:p>
        </p:txBody>
      </p:sp>
      <p:sp>
        <p:nvSpPr>
          <p:cNvPr id="50" name="矩形 49"/>
          <p:cNvSpPr/>
          <p:nvPr/>
        </p:nvSpPr>
        <p:spPr bwMode="auto">
          <a:xfrm>
            <a:off x="1893075" y="1714487"/>
            <a:ext cx="2643206" cy="214314"/>
          </a:xfrm>
          <a:prstGeom prst="rect">
            <a:avLst/>
          </a:prstGeom>
          <a:solidFill>
            <a:srgbClr val="DDD2B5"/>
          </a:solidFill>
          <a:ln>
            <a:noFill/>
          </a:ln>
          <a:effectLst>
            <a:outerShdw dist="1796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xmlns="" w="6350" algn="ctr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 rtlCol="0" anchor="ctr"/>
          <a:lstStyle/>
          <a:p>
            <a:pPr marL="12700" indent="-12700" algn="ctr" eaLnBrk="0" hangingPunct="0">
              <a:lnSpc>
                <a:spcPct val="110000"/>
              </a:lnSpc>
            </a:pPr>
            <a:r>
              <a:rPr kumimoji="0" lang="en-US" altLang="zh-CN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91D5D"/>
                </a:solidFill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TwinCAT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91D5D"/>
                </a:solidFill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 Run:</a:t>
            </a:r>
            <a:r>
              <a:rPr lang="zh-CN" altLang="en-US" sz="12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创建</a:t>
            </a:r>
            <a:r>
              <a:rPr lang="en-US" altLang="zh-CN" sz="1200" dirty="0" err="1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wb</a:t>
            </a:r>
            <a:r>
              <a:rPr lang="en-US" altLang="zh-CN" sz="12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~</a:t>
            </a:r>
            <a:r>
              <a:rPr lang="zh-CN" altLang="en-US" sz="12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备份文件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91D5D"/>
              </a:solidFill>
              <a:effectLst/>
              <a:uLnTx/>
              <a:uFillTx/>
              <a:latin typeface="Verdana" pitchFamily="34" charset="0"/>
              <a:ea typeface="宋体" charset="-122"/>
              <a:cs typeface="+mn-cs"/>
            </a:endParaRPr>
          </a:p>
        </p:txBody>
      </p:sp>
      <p:cxnSp>
        <p:nvCxnSpPr>
          <p:cNvPr id="53" name="直接箭头连接符 52"/>
          <p:cNvCxnSpPr>
            <a:stCxn id="50" idx="2"/>
            <a:endCxn id="54" idx="0"/>
          </p:cNvCxnSpPr>
          <p:nvPr/>
        </p:nvCxnSpPr>
        <p:spPr bwMode="auto">
          <a:xfrm rot="5400000">
            <a:off x="3071802" y="2071677"/>
            <a:ext cx="285752" cy="1588"/>
          </a:xfrm>
          <a:prstGeom prst="straightConnector1">
            <a:avLst/>
          </a:prstGeom>
          <a:solidFill>
            <a:srgbClr val="969696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54" name="矩形 53"/>
          <p:cNvSpPr/>
          <p:nvPr/>
        </p:nvSpPr>
        <p:spPr bwMode="auto">
          <a:xfrm>
            <a:off x="1785918" y="2214553"/>
            <a:ext cx="2857520" cy="500066"/>
          </a:xfrm>
          <a:prstGeom prst="rect">
            <a:avLst/>
          </a:prstGeom>
          <a:solidFill>
            <a:srgbClr val="DDD2B5"/>
          </a:solidFill>
          <a:ln>
            <a:noFill/>
          </a:ln>
          <a:effectLst>
            <a:outerShdw dist="1796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xmlns="" w="6350" algn="ctr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 rtlCol="0" anchor="ctr"/>
          <a:lstStyle/>
          <a:p>
            <a:pPr marL="12700" marR="0" indent="-1270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91D5D"/>
                </a:solidFill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TwinCAT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91D5D"/>
                </a:solidFill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 Run-&gt;</a:t>
            </a:r>
            <a:r>
              <a:rPr kumimoji="0" lang="en-US" altLang="zh-CN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91D5D"/>
                </a:solidFill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Config</a:t>
            </a:r>
            <a:r>
              <a:rPr lang="en-US" altLang="zh-CN" sz="12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(Stop)</a:t>
            </a:r>
          </a:p>
          <a:p>
            <a:pPr marL="12700" marR="0" indent="-1270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12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创建</a:t>
            </a:r>
            <a:r>
              <a:rPr lang="en-US" altLang="zh-CN" sz="1200" dirty="0" err="1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wbp</a:t>
            </a:r>
            <a:r>
              <a:rPr lang="zh-CN" altLang="en-US" sz="12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文件将数据保存至</a:t>
            </a:r>
            <a:r>
              <a:rPr lang="en-US" altLang="zh-CN" sz="1200" dirty="0" err="1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wbp</a:t>
            </a:r>
            <a:r>
              <a:rPr lang="zh-CN" altLang="en-US" sz="12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文件中</a:t>
            </a:r>
            <a:endParaRPr lang="en-US" altLang="zh-CN" sz="1200" dirty="0" smtClean="0">
              <a:solidFill>
                <a:srgbClr val="091D5D"/>
              </a:solidFill>
              <a:latin typeface="Verdana" pitchFamily="34" charset="0"/>
              <a:ea typeface="宋体" charset="-122"/>
            </a:endParaRPr>
          </a:p>
        </p:txBody>
      </p:sp>
      <p:sp>
        <p:nvSpPr>
          <p:cNvPr id="55" name="矩形 54"/>
          <p:cNvSpPr/>
          <p:nvPr/>
        </p:nvSpPr>
        <p:spPr bwMode="auto">
          <a:xfrm>
            <a:off x="1928794" y="4214818"/>
            <a:ext cx="2571768" cy="214314"/>
          </a:xfrm>
          <a:prstGeom prst="rect">
            <a:avLst/>
          </a:prstGeom>
          <a:solidFill>
            <a:srgbClr val="DDD2B5"/>
          </a:solidFill>
          <a:ln>
            <a:noFill/>
          </a:ln>
          <a:effectLst>
            <a:outerShdw dist="1796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xmlns="" w="6350" algn="ctr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 rtlCol="0" anchor="ctr"/>
          <a:lstStyle/>
          <a:p>
            <a:pPr marL="12700" marR="0" indent="-1270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91D5D"/>
                </a:solidFill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TwinCAT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91D5D"/>
                </a:solidFill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 </a:t>
            </a:r>
            <a:r>
              <a:rPr kumimoji="0" lang="en-US" altLang="zh-CN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91D5D"/>
                </a:solidFill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Config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91D5D"/>
                </a:solidFill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（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91D5D"/>
                </a:solidFill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Stop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91D5D"/>
                </a:solidFill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）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91D5D"/>
                </a:solidFill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-&gt;Run</a:t>
            </a:r>
            <a:endParaRPr lang="en-US" altLang="zh-CN" sz="1200" dirty="0" smtClean="0">
              <a:solidFill>
                <a:srgbClr val="091D5D"/>
              </a:solidFill>
              <a:latin typeface="Verdana" pitchFamily="34" charset="0"/>
              <a:ea typeface="宋体" charset="-122"/>
            </a:endParaRPr>
          </a:p>
        </p:txBody>
      </p:sp>
      <p:cxnSp>
        <p:nvCxnSpPr>
          <p:cNvPr id="56" name="直接箭头连接符 55"/>
          <p:cNvCxnSpPr>
            <a:stCxn id="66" idx="2"/>
          </p:cNvCxnSpPr>
          <p:nvPr/>
        </p:nvCxnSpPr>
        <p:spPr bwMode="auto">
          <a:xfrm rot="5400000">
            <a:off x="2964644" y="3821909"/>
            <a:ext cx="500069" cy="1588"/>
          </a:xfrm>
          <a:prstGeom prst="straightConnector1">
            <a:avLst/>
          </a:prstGeom>
          <a:solidFill>
            <a:srgbClr val="969696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57" name="肘形连接符 56"/>
          <p:cNvCxnSpPr>
            <a:stCxn id="69" idx="1"/>
            <a:endCxn id="54" idx="1"/>
          </p:cNvCxnSpPr>
          <p:nvPr/>
        </p:nvCxnSpPr>
        <p:spPr bwMode="auto">
          <a:xfrm rot="10800000">
            <a:off x="1785918" y="2464586"/>
            <a:ext cx="285752" cy="3250430"/>
          </a:xfrm>
          <a:prstGeom prst="bentConnector3">
            <a:avLst>
              <a:gd name="adj1" fmla="val 179999"/>
            </a:avLst>
          </a:prstGeom>
          <a:solidFill>
            <a:srgbClr val="969696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58" name="直接箭头连接符 57"/>
          <p:cNvCxnSpPr>
            <a:stCxn id="59" idx="2"/>
            <a:endCxn id="67" idx="0"/>
          </p:cNvCxnSpPr>
          <p:nvPr/>
        </p:nvCxnSpPr>
        <p:spPr bwMode="auto">
          <a:xfrm rot="5400000">
            <a:off x="-183003" y="2603086"/>
            <a:ext cx="1651827" cy="1588"/>
          </a:xfrm>
          <a:prstGeom prst="straightConnector1">
            <a:avLst/>
          </a:prstGeom>
          <a:solidFill>
            <a:srgbClr val="969696"/>
          </a:solidFill>
          <a:ln w="2857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59" name="TextBox 58"/>
          <p:cNvSpPr txBox="1"/>
          <p:nvPr/>
        </p:nvSpPr>
        <p:spPr>
          <a:xfrm>
            <a:off x="11968" y="1500174"/>
            <a:ext cx="12618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b="1" dirty="0" smtClean="0">
                <a:solidFill>
                  <a:schemeClr val="accent6">
                    <a:lumMod val="50000"/>
                  </a:schemeClr>
                </a:solidFill>
              </a:rPr>
              <a:t>第一次上电启动</a:t>
            </a:r>
            <a:endParaRPr lang="zh-CN" altLang="en-US" sz="1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38793" y="2714620"/>
            <a:ext cx="808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b="1" dirty="0" smtClean="0"/>
              <a:t>外部断电</a:t>
            </a:r>
            <a:endParaRPr lang="en-US" altLang="zh-CN" sz="1200" b="1" dirty="0" smtClean="0"/>
          </a:p>
          <a:p>
            <a:r>
              <a:rPr lang="en-US" altLang="zh-CN" sz="1200" b="1" dirty="0" smtClean="0"/>
              <a:t>UPS</a:t>
            </a:r>
            <a:r>
              <a:rPr lang="zh-CN" altLang="en-US" sz="1200" b="1" dirty="0" smtClean="0"/>
              <a:t>工作</a:t>
            </a:r>
            <a:endParaRPr lang="zh-CN" altLang="en-US" sz="12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165857" y="3786190"/>
            <a:ext cx="954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b="1" dirty="0" smtClean="0"/>
              <a:t>控制器上电</a:t>
            </a:r>
            <a:endParaRPr lang="en-US" altLang="zh-CN" sz="1200" b="1" dirty="0" smtClean="0"/>
          </a:p>
          <a:p>
            <a:r>
              <a:rPr lang="zh-CN" altLang="en-US" sz="1200" b="1" dirty="0" smtClean="0"/>
              <a:t>进入系统</a:t>
            </a:r>
            <a:endParaRPr lang="zh-CN" altLang="en-US" sz="1200" b="1" dirty="0"/>
          </a:p>
        </p:txBody>
      </p:sp>
      <p:cxnSp>
        <p:nvCxnSpPr>
          <p:cNvPr id="62" name="直接连接符 61"/>
          <p:cNvCxnSpPr/>
          <p:nvPr/>
        </p:nvCxnSpPr>
        <p:spPr bwMode="auto">
          <a:xfrm>
            <a:off x="402995" y="2498718"/>
            <a:ext cx="479831" cy="1588"/>
          </a:xfrm>
          <a:prstGeom prst="line">
            <a:avLst/>
          </a:prstGeom>
          <a:solidFill>
            <a:srgbClr val="969696"/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63" name="TextBox 62"/>
          <p:cNvSpPr txBox="1"/>
          <p:nvPr/>
        </p:nvSpPr>
        <p:spPr>
          <a:xfrm>
            <a:off x="115690" y="169020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accent6">
                    <a:lumMod val="50000"/>
                  </a:schemeClr>
                </a:solidFill>
              </a:rPr>
              <a:t>1</a:t>
            </a:r>
            <a:endParaRPr lang="zh-CN" alt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15690" y="234528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115690" y="31432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66" name="菱形 65"/>
          <p:cNvSpPr/>
          <p:nvPr/>
        </p:nvSpPr>
        <p:spPr bwMode="auto">
          <a:xfrm>
            <a:off x="1607323" y="3000371"/>
            <a:ext cx="3214710" cy="571504"/>
          </a:xfrm>
          <a:prstGeom prst="diamond">
            <a:avLst/>
          </a:prstGeom>
          <a:solidFill>
            <a:srgbClr val="DDD2B5"/>
          </a:solidFill>
          <a:ln>
            <a:noFill/>
          </a:ln>
          <a:effectLst>
            <a:outerShdw dist="1796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xmlns="" w="6350" algn="ctr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 rtlCol="0" anchor="ctr"/>
          <a:lstStyle/>
          <a:p>
            <a:pPr marL="12700" marR="0" indent="-1270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91D5D"/>
                </a:solidFill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UPS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91D5D"/>
                </a:solidFill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电量足够，</a:t>
            </a:r>
            <a:endParaRPr kumimoji="0" lang="en-US" altLang="zh-CN" sz="1200" b="0" i="0" u="none" strike="noStrike" kern="1200" cap="none" spc="0" normalizeH="0" baseline="0" noProof="0" dirty="0" smtClean="0">
              <a:ln>
                <a:noFill/>
              </a:ln>
              <a:solidFill>
                <a:srgbClr val="091D5D"/>
              </a:solidFill>
              <a:effectLst/>
              <a:uLnTx/>
              <a:uFillTx/>
              <a:latin typeface="Verdana" pitchFamily="34" charset="0"/>
              <a:ea typeface="宋体" charset="-122"/>
              <a:cs typeface="+mn-cs"/>
            </a:endParaRPr>
          </a:p>
          <a:p>
            <a:pPr marL="12700" marR="0" indent="-1270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91D5D"/>
                </a:solidFill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写文件成功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91D5D"/>
              </a:solidFill>
              <a:effectLst/>
              <a:uLnTx/>
              <a:uFillTx/>
              <a:latin typeface="Verdana" pitchFamily="34" charset="0"/>
              <a:ea typeface="宋体" charset="-122"/>
              <a:cs typeface="+mn-cs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1968" y="3429000"/>
            <a:ext cx="1261884" cy="285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b="1" dirty="0" smtClean="0"/>
              <a:t>控制器完全断电</a:t>
            </a:r>
            <a:endParaRPr lang="zh-CN" altLang="en-US" sz="1200" b="1" dirty="0"/>
          </a:p>
        </p:txBody>
      </p:sp>
      <p:sp>
        <p:nvSpPr>
          <p:cNvPr id="68" name="菱形 67"/>
          <p:cNvSpPr/>
          <p:nvPr/>
        </p:nvSpPr>
        <p:spPr bwMode="auto">
          <a:xfrm>
            <a:off x="1428728" y="4750603"/>
            <a:ext cx="3571900" cy="428628"/>
          </a:xfrm>
          <a:prstGeom prst="diamond">
            <a:avLst/>
          </a:prstGeom>
          <a:solidFill>
            <a:srgbClr val="DDD2B5"/>
          </a:solidFill>
          <a:ln>
            <a:noFill/>
          </a:ln>
          <a:effectLst>
            <a:outerShdw dist="1796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xmlns="" w="6350" algn="ctr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 rtlCol="0" anchor="ctr"/>
          <a:lstStyle/>
          <a:p>
            <a:pPr marL="12700" marR="0" indent="-1270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12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检查</a:t>
            </a:r>
            <a:r>
              <a:rPr lang="en-US" altLang="zh-CN" sz="1200" dirty="0" err="1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wbp</a:t>
            </a:r>
            <a:r>
              <a:rPr lang="zh-CN" altLang="en-US" sz="12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文件是否正常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91D5D"/>
              </a:solidFill>
              <a:effectLst/>
              <a:uLnTx/>
              <a:uFillTx/>
              <a:latin typeface="Verdana" pitchFamily="34" charset="0"/>
              <a:ea typeface="宋体" charset="-122"/>
              <a:cs typeface="+mn-cs"/>
            </a:endParaRPr>
          </a:p>
        </p:txBody>
      </p:sp>
      <p:sp>
        <p:nvSpPr>
          <p:cNvPr id="69" name="矩形 68"/>
          <p:cNvSpPr/>
          <p:nvPr/>
        </p:nvSpPr>
        <p:spPr bwMode="auto">
          <a:xfrm>
            <a:off x="2071670" y="5500702"/>
            <a:ext cx="2286016" cy="428628"/>
          </a:xfrm>
          <a:prstGeom prst="rect">
            <a:avLst/>
          </a:prstGeom>
          <a:solidFill>
            <a:srgbClr val="DDD2B5"/>
          </a:solidFill>
          <a:ln>
            <a:noFill/>
          </a:ln>
          <a:effectLst>
            <a:outerShdw dist="1796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xmlns="" w="6350" algn="ctr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 rtlCol="0" anchor="ctr"/>
          <a:lstStyle/>
          <a:p>
            <a:pPr marL="12700" marR="0" indent="-1270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12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从</a:t>
            </a:r>
            <a:r>
              <a:rPr lang="en-US" altLang="zh-CN" sz="1200" dirty="0" err="1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wbp</a:t>
            </a:r>
            <a:r>
              <a:rPr lang="zh-CN" altLang="en-US" sz="12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文件中将数据提取出来并将</a:t>
            </a:r>
            <a:r>
              <a:rPr lang="en-US" altLang="zh-CN" sz="1200" dirty="0" err="1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wbp</a:t>
            </a:r>
            <a:r>
              <a:rPr lang="zh-CN" altLang="en-US" sz="12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文件改为</a:t>
            </a:r>
            <a:r>
              <a:rPr lang="en-US" altLang="zh-CN" sz="1200" dirty="0" err="1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wb</a:t>
            </a:r>
            <a:r>
              <a:rPr lang="en-US" altLang="zh-CN" sz="12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~</a:t>
            </a:r>
            <a:r>
              <a:rPr lang="zh-CN" altLang="en-US" sz="12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文件</a:t>
            </a:r>
            <a:endParaRPr lang="en-US" altLang="zh-CN" sz="1200" dirty="0" smtClean="0">
              <a:solidFill>
                <a:srgbClr val="091D5D"/>
              </a:solidFill>
              <a:latin typeface="Verdana" pitchFamily="34" charset="0"/>
              <a:ea typeface="宋体" charset="-122"/>
            </a:endParaRPr>
          </a:p>
        </p:txBody>
      </p:sp>
      <p:sp>
        <p:nvSpPr>
          <p:cNvPr id="70" name="矩形 69"/>
          <p:cNvSpPr/>
          <p:nvPr/>
        </p:nvSpPr>
        <p:spPr bwMode="auto">
          <a:xfrm>
            <a:off x="4714876" y="5500702"/>
            <a:ext cx="1143008" cy="428628"/>
          </a:xfrm>
          <a:prstGeom prst="rect">
            <a:avLst/>
          </a:prstGeom>
          <a:solidFill>
            <a:srgbClr val="DDD2B5"/>
          </a:solidFill>
          <a:ln>
            <a:noFill/>
          </a:ln>
          <a:effectLst>
            <a:outerShdw dist="1796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xmlns="" w="6350" algn="ctr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 rtlCol="0" anchor="ctr"/>
          <a:lstStyle/>
          <a:p>
            <a:pPr marL="12700" marR="0" indent="-1270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12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丢弃</a:t>
            </a:r>
            <a:r>
              <a:rPr lang="en-US" altLang="zh-CN" sz="1200" dirty="0" err="1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wbp</a:t>
            </a:r>
            <a:r>
              <a:rPr lang="zh-CN" altLang="en-US" sz="12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文件</a:t>
            </a:r>
            <a:endParaRPr lang="en-US" altLang="zh-CN" sz="1200" dirty="0" smtClean="0">
              <a:solidFill>
                <a:srgbClr val="091D5D"/>
              </a:solidFill>
              <a:latin typeface="Verdana" pitchFamily="34" charset="0"/>
              <a:ea typeface="宋体" charset="-122"/>
            </a:endParaRPr>
          </a:p>
          <a:p>
            <a:pPr marL="12700" marR="0" indent="-1270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12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数据丢失</a:t>
            </a:r>
            <a:endParaRPr lang="en-US" altLang="zh-CN" sz="1200" dirty="0" smtClean="0">
              <a:solidFill>
                <a:srgbClr val="091D5D"/>
              </a:solidFill>
              <a:latin typeface="Verdana" pitchFamily="34" charset="0"/>
              <a:ea typeface="宋体" charset="-122"/>
            </a:endParaRPr>
          </a:p>
        </p:txBody>
      </p:sp>
      <p:cxnSp>
        <p:nvCxnSpPr>
          <p:cNvPr id="71" name="直接箭头连接符 70"/>
          <p:cNvCxnSpPr>
            <a:stCxn id="54" idx="2"/>
            <a:endCxn id="66" idx="0"/>
          </p:cNvCxnSpPr>
          <p:nvPr/>
        </p:nvCxnSpPr>
        <p:spPr bwMode="auto">
          <a:xfrm rot="5400000">
            <a:off x="3071802" y="2857495"/>
            <a:ext cx="285752" cy="1588"/>
          </a:xfrm>
          <a:prstGeom prst="straightConnector1">
            <a:avLst/>
          </a:prstGeom>
          <a:solidFill>
            <a:srgbClr val="969696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72" name="直接箭头连接符 71"/>
          <p:cNvCxnSpPr>
            <a:stCxn id="55" idx="2"/>
            <a:endCxn id="68" idx="0"/>
          </p:cNvCxnSpPr>
          <p:nvPr/>
        </p:nvCxnSpPr>
        <p:spPr bwMode="auto">
          <a:xfrm rot="5400000">
            <a:off x="3053943" y="4589867"/>
            <a:ext cx="321471" cy="1588"/>
          </a:xfrm>
          <a:prstGeom prst="straightConnector1">
            <a:avLst/>
          </a:prstGeom>
          <a:solidFill>
            <a:srgbClr val="969696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73" name="直接箭头连接符 72"/>
          <p:cNvCxnSpPr>
            <a:stCxn id="68" idx="2"/>
            <a:endCxn id="69" idx="0"/>
          </p:cNvCxnSpPr>
          <p:nvPr/>
        </p:nvCxnSpPr>
        <p:spPr bwMode="auto">
          <a:xfrm rot="5400000">
            <a:off x="3053943" y="5339966"/>
            <a:ext cx="321471" cy="1588"/>
          </a:xfrm>
          <a:prstGeom prst="straightConnector1">
            <a:avLst/>
          </a:prstGeom>
          <a:solidFill>
            <a:srgbClr val="969696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74" name="TextBox 73"/>
          <p:cNvSpPr txBox="1"/>
          <p:nvPr/>
        </p:nvSpPr>
        <p:spPr>
          <a:xfrm>
            <a:off x="3214678" y="3539968"/>
            <a:ext cx="4411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b="1" dirty="0" smtClean="0"/>
              <a:t>成功</a:t>
            </a:r>
            <a:endParaRPr lang="zh-CN" altLang="en-US" sz="1000" b="1" dirty="0"/>
          </a:p>
        </p:txBody>
      </p:sp>
      <p:sp>
        <p:nvSpPr>
          <p:cNvPr id="75" name="TextBox 74"/>
          <p:cNvSpPr txBox="1"/>
          <p:nvPr/>
        </p:nvSpPr>
        <p:spPr>
          <a:xfrm>
            <a:off x="3202160" y="5040167"/>
            <a:ext cx="4411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b="1" dirty="0" smtClean="0"/>
              <a:t>正常</a:t>
            </a:r>
            <a:endParaRPr lang="zh-CN" altLang="en-US" sz="1000" b="1" dirty="0"/>
          </a:p>
        </p:txBody>
      </p:sp>
      <p:sp>
        <p:nvSpPr>
          <p:cNvPr id="76" name="矩形 75"/>
          <p:cNvSpPr/>
          <p:nvPr/>
        </p:nvSpPr>
        <p:spPr bwMode="auto">
          <a:xfrm>
            <a:off x="7143768" y="5500702"/>
            <a:ext cx="1785950" cy="428628"/>
          </a:xfrm>
          <a:prstGeom prst="rect">
            <a:avLst/>
          </a:prstGeom>
          <a:solidFill>
            <a:srgbClr val="DDD2B5"/>
          </a:solidFill>
          <a:ln>
            <a:noFill/>
          </a:ln>
          <a:effectLst>
            <a:outerShdw dist="1796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xmlns="" w="6350" algn="ctr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 rtlCol="0" anchor="ctr"/>
          <a:lstStyle/>
          <a:p>
            <a:pPr marL="12700" marR="0" indent="-1270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12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丢弃</a:t>
            </a:r>
            <a:r>
              <a:rPr lang="en-US" altLang="zh-CN" sz="1200" dirty="0" err="1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wbp</a:t>
            </a:r>
            <a:r>
              <a:rPr lang="zh-CN" altLang="en-US" sz="12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文件</a:t>
            </a:r>
            <a:endParaRPr lang="en-US" altLang="zh-CN" sz="1200" dirty="0" smtClean="0">
              <a:solidFill>
                <a:srgbClr val="091D5D"/>
              </a:solidFill>
              <a:latin typeface="Verdana" pitchFamily="34" charset="0"/>
              <a:ea typeface="宋体" charset="-122"/>
            </a:endParaRPr>
          </a:p>
          <a:p>
            <a:pPr marL="12700" marR="0" indent="-1270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12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从</a:t>
            </a:r>
            <a:r>
              <a:rPr lang="en-US" altLang="zh-CN" sz="1200" dirty="0" err="1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wb</a:t>
            </a:r>
            <a:r>
              <a:rPr lang="en-US" altLang="zh-CN" sz="12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~</a:t>
            </a:r>
            <a:r>
              <a:rPr lang="zh-CN" altLang="en-US" sz="12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文件中提取数据</a:t>
            </a:r>
            <a:endParaRPr lang="en-US" altLang="zh-CN" sz="1200" dirty="0" smtClean="0">
              <a:solidFill>
                <a:srgbClr val="091D5D"/>
              </a:solidFill>
              <a:latin typeface="Verdana" pitchFamily="34" charset="0"/>
              <a:ea typeface="宋体" charset="-122"/>
            </a:endParaRPr>
          </a:p>
        </p:txBody>
      </p:sp>
      <p:cxnSp>
        <p:nvCxnSpPr>
          <p:cNvPr id="78" name="肘形连接符 98"/>
          <p:cNvCxnSpPr>
            <a:stCxn id="98" idx="2"/>
            <a:endCxn id="54" idx="3"/>
          </p:cNvCxnSpPr>
          <p:nvPr/>
        </p:nvCxnSpPr>
        <p:spPr bwMode="auto">
          <a:xfrm rot="5400000" flipH="1">
            <a:off x="3679025" y="3429000"/>
            <a:ext cx="3893372" cy="1964545"/>
          </a:xfrm>
          <a:prstGeom prst="bentConnector4">
            <a:avLst>
              <a:gd name="adj1" fmla="val -1884"/>
              <a:gd name="adj2" fmla="val -124685"/>
            </a:avLst>
          </a:prstGeom>
          <a:solidFill>
            <a:srgbClr val="969696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79" name="菱形 78"/>
          <p:cNvSpPr/>
          <p:nvPr/>
        </p:nvSpPr>
        <p:spPr bwMode="auto">
          <a:xfrm>
            <a:off x="5214942" y="4643446"/>
            <a:ext cx="2643206" cy="642942"/>
          </a:xfrm>
          <a:prstGeom prst="diamond">
            <a:avLst/>
          </a:prstGeom>
          <a:solidFill>
            <a:srgbClr val="DDD2B5"/>
          </a:solidFill>
          <a:ln>
            <a:noFill/>
          </a:ln>
          <a:effectLst>
            <a:outerShdw dist="1796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xmlns="" w="6350" algn="ctr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 rtlCol="0" anchor="ctr"/>
          <a:lstStyle/>
          <a:p>
            <a:pPr marL="12700" marR="0" indent="-1270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91D5D"/>
                </a:solidFill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clearInvalid</a:t>
            </a:r>
            <a:endParaRPr kumimoji="0" lang="en-US" altLang="zh-CN" sz="1200" b="0" i="0" u="none" strike="noStrike" kern="1200" cap="none" spc="0" normalizeH="0" baseline="0" noProof="0" dirty="0" smtClean="0">
              <a:ln>
                <a:noFill/>
              </a:ln>
              <a:solidFill>
                <a:srgbClr val="091D5D"/>
              </a:solidFill>
              <a:effectLst/>
              <a:uLnTx/>
              <a:uFillTx/>
              <a:latin typeface="Verdana" pitchFamily="34" charset="0"/>
              <a:ea typeface="宋体" charset="-122"/>
              <a:cs typeface="+mn-cs"/>
            </a:endParaRPr>
          </a:p>
          <a:p>
            <a:pPr marL="12700" marR="0" indent="-1270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91D5D"/>
                </a:solidFill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PersistentData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91D5D"/>
              </a:solidFill>
              <a:effectLst/>
              <a:uLnTx/>
              <a:uFillTx/>
              <a:latin typeface="Verdana" pitchFamily="34" charset="0"/>
              <a:ea typeface="宋体" charset="-122"/>
              <a:cs typeface="+mn-cs"/>
            </a:endParaRPr>
          </a:p>
        </p:txBody>
      </p:sp>
      <p:cxnSp>
        <p:nvCxnSpPr>
          <p:cNvPr id="80" name="直接箭头连接符 79"/>
          <p:cNvCxnSpPr>
            <a:stCxn id="68" idx="3"/>
            <a:endCxn id="79" idx="1"/>
          </p:cNvCxnSpPr>
          <p:nvPr/>
        </p:nvCxnSpPr>
        <p:spPr bwMode="auto">
          <a:xfrm>
            <a:off x="5000628" y="4964917"/>
            <a:ext cx="214314" cy="1588"/>
          </a:xfrm>
          <a:prstGeom prst="straightConnector1">
            <a:avLst/>
          </a:prstGeom>
          <a:solidFill>
            <a:srgbClr val="969696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81" name="TextBox 80"/>
          <p:cNvSpPr txBox="1"/>
          <p:nvPr/>
        </p:nvSpPr>
        <p:spPr>
          <a:xfrm>
            <a:off x="4714876" y="4897291"/>
            <a:ext cx="4411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b="1" dirty="0" smtClean="0"/>
              <a:t>破坏</a:t>
            </a:r>
            <a:endParaRPr lang="zh-CN" altLang="en-US" sz="1000" b="1" dirty="0"/>
          </a:p>
        </p:txBody>
      </p:sp>
      <p:cxnSp>
        <p:nvCxnSpPr>
          <p:cNvPr id="82" name="肘形连接符 98"/>
          <p:cNvCxnSpPr>
            <a:stCxn id="79" idx="3"/>
            <a:endCxn id="76" idx="0"/>
          </p:cNvCxnSpPr>
          <p:nvPr/>
        </p:nvCxnSpPr>
        <p:spPr bwMode="auto">
          <a:xfrm>
            <a:off x="7858148" y="4964917"/>
            <a:ext cx="178595" cy="535785"/>
          </a:xfrm>
          <a:prstGeom prst="bentConnector2">
            <a:avLst/>
          </a:prstGeom>
          <a:solidFill>
            <a:srgbClr val="969696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3" name="肘形连接符 98"/>
          <p:cNvCxnSpPr>
            <a:stCxn id="79" idx="2"/>
            <a:endCxn id="70" idx="0"/>
          </p:cNvCxnSpPr>
          <p:nvPr/>
        </p:nvCxnSpPr>
        <p:spPr bwMode="auto">
          <a:xfrm rot="5400000">
            <a:off x="5804306" y="4768463"/>
            <a:ext cx="214314" cy="1250165"/>
          </a:xfrm>
          <a:prstGeom prst="bentConnector3">
            <a:avLst>
              <a:gd name="adj1" fmla="val 25849"/>
            </a:avLst>
          </a:prstGeom>
          <a:solidFill>
            <a:srgbClr val="969696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4" name="直接连接符 83"/>
          <p:cNvCxnSpPr/>
          <p:nvPr/>
        </p:nvCxnSpPr>
        <p:spPr bwMode="auto">
          <a:xfrm>
            <a:off x="402995" y="3286124"/>
            <a:ext cx="479831" cy="1588"/>
          </a:xfrm>
          <a:prstGeom prst="line">
            <a:avLst/>
          </a:prstGeom>
          <a:solidFill>
            <a:srgbClr val="969696"/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5" name="直接连接符 84"/>
          <p:cNvCxnSpPr/>
          <p:nvPr/>
        </p:nvCxnSpPr>
        <p:spPr bwMode="auto">
          <a:xfrm>
            <a:off x="402995" y="4356106"/>
            <a:ext cx="479831" cy="1588"/>
          </a:xfrm>
          <a:prstGeom prst="line">
            <a:avLst/>
          </a:prstGeom>
          <a:solidFill>
            <a:srgbClr val="969696"/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6" name="直接连接符 85"/>
          <p:cNvCxnSpPr/>
          <p:nvPr/>
        </p:nvCxnSpPr>
        <p:spPr bwMode="auto">
          <a:xfrm>
            <a:off x="402995" y="4927610"/>
            <a:ext cx="479831" cy="1588"/>
          </a:xfrm>
          <a:prstGeom prst="line">
            <a:avLst/>
          </a:prstGeom>
          <a:solidFill>
            <a:srgbClr val="969696"/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7" name="直接连接符 86"/>
          <p:cNvCxnSpPr/>
          <p:nvPr/>
        </p:nvCxnSpPr>
        <p:spPr bwMode="auto">
          <a:xfrm>
            <a:off x="402995" y="5715016"/>
            <a:ext cx="479831" cy="1588"/>
          </a:xfrm>
          <a:prstGeom prst="line">
            <a:avLst/>
          </a:prstGeom>
          <a:solidFill>
            <a:srgbClr val="969696"/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88" name="TextBox 87"/>
          <p:cNvSpPr txBox="1"/>
          <p:nvPr/>
        </p:nvSpPr>
        <p:spPr>
          <a:xfrm>
            <a:off x="115690" y="413123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4</a:t>
            </a:r>
            <a:endParaRPr lang="zh-CN" alt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115690" y="477418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5</a:t>
            </a:r>
            <a:endParaRPr lang="zh-CN" altLang="en-US" dirty="0"/>
          </a:p>
        </p:txBody>
      </p:sp>
      <p:cxnSp>
        <p:nvCxnSpPr>
          <p:cNvPr id="90" name="直接连接符 89"/>
          <p:cNvCxnSpPr/>
          <p:nvPr/>
        </p:nvCxnSpPr>
        <p:spPr bwMode="auto">
          <a:xfrm>
            <a:off x="402995" y="1857364"/>
            <a:ext cx="479831" cy="1588"/>
          </a:xfrm>
          <a:prstGeom prst="line">
            <a:avLst/>
          </a:prstGeom>
          <a:solidFill>
            <a:srgbClr val="969696"/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1" name="TextBox 90"/>
          <p:cNvSpPr txBox="1"/>
          <p:nvPr/>
        </p:nvSpPr>
        <p:spPr>
          <a:xfrm>
            <a:off x="115690" y="557214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6</a:t>
            </a:r>
            <a:endParaRPr lang="zh-CN" altLang="en-US" dirty="0"/>
          </a:p>
        </p:txBody>
      </p:sp>
      <p:cxnSp>
        <p:nvCxnSpPr>
          <p:cNvPr id="92" name="肘形连接符 98"/>
          <p:cNvCxnSpPr>
            <a:stCxn id="66" idx="3"/>
          </p:cNvCxnSpPr>
          <p:nvPr/>
        </p:nvCxnSpPr>
        <p:spPr bwMode="auto">
          <a:xfrm flipH="1">
            <a:off x="3214678" y="3286123"/>
            <a:ext cx="1607355" cy="571505"/>
          </a:xfrm>
          <a:prstGeom prst="bentConnector3">
            <a:avLst>
              <a:gd name="adj1" fmla="val -14222"/>
            </a:avLst>
          </a:prstGeom>
          <a:solidFill>
            <a:srgbClr val="969696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3" name="TextBox 92"/>
          <p:cNvSpPr txBox="1"/>
          <p:nvPr/>
        </p:nvSpPr>
        <p:spPr>
          <a:xfrm>
            <a:off x="4643438" y="3286124"/>
            <a:ext cx="4411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b="1" dirty="0" smtClean="0"/>
              <a:t>失败</a:t>
            </a:r>
            <a:endParaRPr lang="zh-CN" altLang="en-US" sz="1000" b="1" dirty="0"/>
          </a:p>
        </p:txBody>
      </p:sp>
      <p:cxnSp>
        <p:nvCxnSpPr>
          <p:cNvPr id="94" name="直接箭头连接符 93"/>
          <p:cNvCxnSpPr/>
          <p:nvPr/>
        </p:nvCxnSpPr>
        <p:spPr bwMode="auto">
          <a:xfrm rot="5400000">
            <a:off x="-361598" y="5199067"/>
            <a:ext cx="2009017" cy="23012"/>
          </a:xfrm>
          <a:prstGeom prst="straightConnector1">
            <a:avLst/>
          </a:prstGeom>
          <a:solidFill>
            <a:srgbClr val="969696"/>
          </a:solidFill>
          <a:ln w="2857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8" name="矩形 97"/>
          <p:cNvSpPr/>
          <p:nvPr/>
        </p:nvSpPr>
        <p:spPr bwMode="auto">
          <a:xfrm>
            <a:off x="5500694" y="5929330"/>
            <a:ext cx="2214578" cy="428628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dist="1796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xmlns="" w="6350" algn="ctr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 rtlCol="0" anchor="ctr"/>
          <a:lstStyle/>
          <a:p>
            <a:pPr marL="12700" marR="0" indent="-1270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生成</a:t>
            </a:r>
            <a:r>
              <a:rPr kumimoji="0" lang="en-US" altLang="zh-CN" sz="11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wbp</a:t>
            </a:r>
            <a:r>
              <a:rPr kumimoji="0" lang="zh-CN" altLang="en-US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文件，删除</a:t>
            </a:r>
            <a:r>
              <a:rPr kumimoji="0" lang="en-US" altLang="zh-CN" sz="11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wb</a:t>
            </a:r>
            <a:r>
              <a:rPr kumimoji="0" lang="en-US" altLang="zh-CN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~</a:t>
            </a:r>
            <a:r>
              <a:rPr kumimoji="0" lang="zh-CN" altLang="en-US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文件</a:t>
            </a:r>
            <a:endParaRPr kumimoji="0" lang="en-US" altLang="zh-CN" sz="11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itchFamily="34" charset="0"/>
              <a:ea typeface="宋体" charset="-122"/>
              <a:cs typeface="+mn-cs"/>
            </a:endParaRPr>
          </a:p>
          <a:p>
            <a:pPr marL="12700" marR="0" indent="-1270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1100" dirty="0" smtClean="0">
                <a:latin typeface="Verdana" pitchFamily="34" charset="0"/>
                <a:ea typeface="宋体" charset="-122"/>
              </a:rPr>
              <a:t>将</a:t>
            </a:r>
            <a:r>
              <a:rPr lang="en-US" altLang="zh-CN" sz="1100" dirty="0" err="1" smtClean="0">
                <a:latin typeface="Verdana" pitchFamily="34" charset="0"/>
                <a:ea typeface="宋体" charset="-122"/>
              </a:rPr>
              <a:t>wbp</a:t>
            </a:r>
            <a:r>
              <a:rPr lang="zh-CN" altLang="en-US" sz="1100" dirty="0" smtClean="0">
                <a:latin typeface="Verdana" pitchFamily="34" charset="0"/>
                <a:ea typeface="宋体" charset="-122"/>
              </a:rPr>
              <a:t>文件重命名为</a:t>
            </a:r>
            <a:r>
              <a:rPr lang="en-US" altLang="zh-CN" sz="1100" dirty="0" err="1" smtClean="0">
                <a:latin typeface="Verdana" pitchFamily="34" charset="0"/>
                <a:ea typeface="宋体" charset="-122"/>
              </a:rPr>
              <a:t>wb</a:t>
            </a:r>
            <a:r>
              <a:rPr lang="en-US" altLang="zh-CN" sz="1100" dirty="0" smtClean="0">
                <a:latin typeface="Verdana" pitchFamily="34" charset="0"/>
                <a:ea typeface="宋体" charset="-122"/>
              </a:rPr>
              <a:t>~</a:t>
            </a:r>
            <a:endParaRPr kumimoji="0" lang="zh-CN" altLang="en-US" sz="11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itchFamily="34" charset="0"/>
              <a:ea typeface="宋体" charset="-122"/>
              <a:cs typeface="+mn-cs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6215074" y="5295141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dirty="0" smtClean="0"/>
              <a:t>1</a:t>
            </a:r>
            <a:endParaRPr lang="zh-CN" altLang="en-US" sz="1200" b="1" dirty="0"/>
          </a:p>
        </p:txBody>
      </p:sp>
      <p:sp>
        <p:nvSpPr>
          <p:cNvPr id="96" name="TextBox 95"/>
          <p:cNvSpPr txBox="1"/>
          <p:nvPr/>
        </p:nvSpPr>
        <p:spPr>
          <a:xfrm>
            <a:off x="7786710" y="4937951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dirty="0" smtClean="0"/>
              <a:t>0</a:t>
            </a:r>
            <a:endParaRPr lang="zh-CN" altLang="en-US" sz="1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fld id="{BBCB4A08-4910-475B-8DCB-C3993A39896F}" type="datetime1">
              <a:rPr lang="de-DE" altLang="zh-CN" smtClean="0"/>
              <a:pPr>
                <a:defRPr/>
              </a:pPr>
              <a:t>02.07.2014</a:t>
            </a:fld>
            <a:r>
              <a:rPr lang="de-DE" altLang="zh-CN" dirty="0" smtClean="0"/>
              <a:t>     </a:t>
            </a:r>
            <a:fld id="{CCA1989B-8EE3-4BD3-8C50-D9F61937CE5F}" type="slidenum">
              <a:rPr lang="de-DE" altLang="zh-CN" b="1" smtClean="0"/>
              <a:pPr>
                <a:defRPr/>
              </a:pPr>
              <a:t>13</a:t>
            </a:fld>
            <a:endParaRPr lang="de-DE" altLang="zh-CN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15888" y="466725"/>
            <a:ext cx="891222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r>
              <a:rPr lang="zh-CN" altLang="en-US" dirty="0" smtClean="0"/>
              <a:t>掉电保持方法及相关注意事项</a:t>
            </a:r>
            <a:r>
              <a:rPr lang="en-US" altLang="zh-CN" dirty="0" smtClean="0"/>
              <a:t>——</a:t>
            </a:r>
            <a:r>
              <a:rPr lang="en-US" altLang="zh-CN" dirty="0" err="1" smtClean="0"/>
              <a:t>NovRAM</a:t>
            </a:r>
            <a:r>
              <a:rPr lang="zh-CN" altLang="en-US" dirty="0" smtClean="0"/>
              <a:t>使用注意事项</a:t>
            </a:r>
            <a:endParaRPr lang="en-US" altLang="zh-CN" dirty="0" smtClean="0">
              <a:latin typeface="仿宋" pitchFamily="49" charset="-122"/>
              <a:ea typeface="仿宋" pitchFamily="49" charset="-122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00034" y="1571612"/>
            <a:ext cx="821537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、</a:t>
            </a:r>
            <a:r>
              <a:rPr lang="en-US" altLang="zh-CN" dirty="0" smtClean="0"/>
              <a:t>CX2020</a:t>
            </a:r>
            <a:r>
              <a:rPr lang="zh-CN" altLang="en-US" dirty="0" smtClean="0"/>
              <a:t>控制器的</a:t>
            </a:r>
            <a:r>
              <a:rPr lang="en-US" altLang="zh-CN" dirty="0" err="1" smtClean="0"/>
              <a:t>NovRAM</a:t>
            </a:r>
            <a:r>
              <a:rPr lang="zh-CN" altLang="en-US" dirty="0" smtClean="0"/>
              <a:t>扫描不到？</a:t>
            </a:r>
            <a:endParaRPr lang="en-US" altLang="zh-CN" dirty="0" smtClean="0"/>
          </a:p>
          <a:p>
            <a:r>
              <a:rPr lang="zh-CN" altLang="en-US" dirty="0" smtClean="0"/>
              <a:t>编程电脑</a:t>
            </a:r>
            <a:r>
              <a:rPr lang="en-US" altLang="zh-CN" dirty="0" err="1" smtClean="0"/>
              <a:t>TwinCAT</a:t>
            </a:r>
            <a:r>
              <a:rPr lang="zh-CN" altLang="en-US" dirty="0" smtClean="0"/>
              <a:t>版本过低，升级即可；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2</a:t>
            </a:r>
            <a:r>
              <a:rPr lang="zh-CN" altLang="en-US" dirty="0" smtClean="0"/>
              <a:t>、程序中可以将定义为</a:t>
            </a:r>
            <a:r>
              <a:rPr lang="en-US" altLang="zh-CN" dirty="0" smtClean="0"/>
              <a:t>%I</a:t>
            </a:r>
            <a:r>
              <a:rPr lang="zh-CN" altLang="en-US" dirty="0" smtClean="0"/>
              <a:t>*的</a:t>
            </a:r>
            <a:r>
              <a:rPr lang="en-US" altLang="zh-CN" dirty="0" smtClean="0"/>
              <a:t>Link</a:t>
            </a:r>
            <a:r>
              <a:rPr lang="zh-CN" altLang="en-US" dirty="0" smtClean="0"/>
              <a:t>到</a:t>
            </a:r>
            <a:r>
              <a:rPr lang="en-US" altLang="zh-CN" dirty="0" err="1" smtClean="0"/>
              <a:t>NovRAM</a:t>
            </a:r>
            <a:r>
              <a:rPr lang="zh-CN" altLang="en-US" dirty="0" smtClean="0"/>
              <a:t>吗？</a:t>
            </a:r>
            <a:endParaRPr lang="en-US" altLang="zh-CN" dirty="0" smtClean="0"/>
          </a:p>
          <a:p>
            <a:r>
              <a:rPr lang="zh-CN" altLang="en-US" dirty="0" smtClean="0"/>
              <a:t>可以，但是没有意义；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3</a:t>
            </a:r>
            <a:r>
              <a:rPr lang="zh-CN" altLang="en-US" dirty="0" smtClean="0"/>
              <a:t>、同样的程序和</a:t>
            </a:r>
            <a:r>
              <a:rPr lang="en-US" altLang="zh-CN" dirty="0" smtClean="0"/>
              <a:t>Link</a:t>
            </a:r>
            <a:r>
              <a:rPr lang="zh-CN" altLang="en-US" dirty="0" smtClean="0"/>
              <a:t>，在</a:t>
            </a:r>
            <a:r>
              <a:rPr lang="en-US" altLang="zh-CN" dirty="0" smtClean="0"/>
              <a:t>CX1020</a:t>
            </a:r>
            <a:r>
              <a:rPr lang="zh-CN" altLang="en-US" dirty="0" smtClean="0"/>
              <a:t>上可以掉电保持，为什么</a:t>
            </a:r>
            <a:r>
              <a:rPr lang="en-US" altLang="zh-CN" dirty="0" smtClean="0"/>
              <a:t>CX9020</a:t>
            </a:r>
            <a:r>
              <a:rPr lang="zh-CN" altLang="en-US" dirty="0" smtClean="0"/>
              <a:t>上不行？是否</a:t>
            </a:r>
            <a:r>
              <a:rPr lang="en-US" altLang="zh-CN" dirty="0" smtClean="0"/>
              <a:t>CX9020</a:t>
            </a:r>
            <a:r>
              <a:rPr lang="zh-CN" altLang="en-US" dirty="0" smtClean="0"/>
              <a:t>的</a:t>
            </a:r>
            <a:r>
              <a:rPr lang="en-US" altLang="zh-CN" dirty="0" err="1" smtClean="0"/>
              <a:t>NovRAM</a:t>
            </a:r>
            <a:r>
              <a:rPr lang="zh-CN" altLang="en-US" dirty="0" smtClean="0"/>
              <a:t>有问题？</a:t>
            </a:r>
            <a:endParaRPr lang="en-US" altLang="zh-CN" dirty="0" smtClean="0"/>
          </a:p>
          <a:p>
            <a:r>
              <a:rPr lang="zh-CN" altLang="en-US" dirty="0" smtClean="0"/>
              <a:t>与控制器无关，也许与</a:t>
            </a:r>
            <a:r>
              <a:rPr lang="en-US" altLang="zh-CN" dirty="0" err="1" smtClean="0"/>
              <a:t>SystemManager</a:t>
            </a:r>
            <a:endParaRPr lang="en-US" altLang="zh-CN" dirty="0" smtClean="0"/>
          </a:p>
          <a:p>
            <a:r>
              <a:rPr lang="zh-CN" altLang="en-US" dirty="0" smtClean="0"/>
              <a:t>中的一个设置有关；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4</a:t>
            </a:r>
            <a:r>
              <a:rPr lang="zh-CN" altLang="en-US" dirty="0" smtClean="0"/>
              <a:t>、如何将</a:t>
            </a:r>
            <a:r>
              <a:rPr lang="en-US" altLang="zh-CN" dirty="0" err="1" smtClean="0"/>
              <a:t>NovRAM</a:t>
            </a:r>
            <a:r>
              <a:rPr lang="zh-CN" altLang="en-US" dirty="0" smtClean="0"/>
              <a:t>中的已有数据全部清零？</a:t>
            </a:r>
            <a:endParaRPr lang="en-US" altLang="zh-CN" dirty="0" smtClean="0"/>
          </a:p>
          <a:p>
            <a:r>
              <a:rPr lang="zh-CN" altLang="en-US" dirty="0" smtClean="0"/>
              <a:t>利用</a:t>
            </a:r>
            <a:r>
              <a:rPr lang="en-US" dirty="0" err="1" smtClean="0"/>
              <a:t>Novram</a:t>
            </a:r>
            <a:r>
              <a:rPr lang="zh-CN" altLang="en-US" dirty="0" smtClean="0"/>
              <a:t>里</a:t>
            </a:r>
            <a:r>
              <a:rPr lang="en-US" dirty="0" smtClean="0"/>
              <a:t>Import</a:t>
            </a:r>
            <a:r>
              <a:rPr lang="zh-CN" altLang="en-US" dirty="0" smtClean="0"/>
              <a:t>（</a:t>
            </a:r>
            <a:r>
              <a:rPr lang="en-US" dirty="0" smtClean="0"/>
              <a:t>Export</a:t>
            </a:r>
            <a:r>
              <a:rPr lang="zh-CN" altLang="en-US" dirty="0" smtClean="0"/>
              <a:t>）</a:t>
            </a:r>
            <a:r>
              <a:rPr lang="en-US" dirty="0" smtClean="0"/>
              <a:t>data</a:t>
            </a:r>
          </a:p>
          <a:p>
            <a:r>
              <a:rPr lang="zh-CN" altLang="en-US" dirty="0" smtClean="0"/>
              <a:t>的功能，事先做一个数据全</a:t>
            </a:r>
            <a:r>
              <a:rPr lang="en-US" dirty="0" smtClean="0"/>
              <a:t>0</a:t>
            </a:r>
            <a:r>
              <a:rPr lang="zh-CN" altLang="en-US" dirty="0" smtClean="0"/>
              <a:t>的文件；</a:t>
            </a:r>
            <a:endParaRPr lang="zh-CN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57445" y="3571876"/>
            <a:ext cx="3943711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4857780"/>
            <a:ext cx="2643174" cy="1643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12516" y="3714752"/>
            <a:ext cx="2248078" cy="1261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fld id="{BBCB4A08-4910-475B-8DCB-C3993A39896F}" type="datetime1">
              <a:rPr lang="de-DE" altLang="zh-CN" smtClean="0"/>
              <a:pPr>
                <a:defRPr/>
              </a:pPr>
              <a:t>02.07.2014</a:t>
            </a:fld>
            <a:r>
              <a:rPr lang="de-DE" altLang="zh-CN" dirty="0" smtClean="0"/>
              <a:t>     </a:t>
            </a:r>
            <a:fld id="{CCA1989B-8EE3-4BD3-8C50-D9F61937CE5F}" type="slidenum">
              <a:rPr lang="de-DE" altLang="zh-CN" b="1" smtClean="0"/>
              <a:pPr>
                <a:defRPr/>
              </a:pPr>
              <a:t>14</a:t>
            </a:fld>
            <a:endParaRPr lang="de-DE" altLang="zh-CN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15888" y="466725"/>
            <a:ext cx="891222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r>
              <a:rPr lang="zh-CN" altLang="en-US" dirty="0" smtClean="0"/>
              <a:t>掉电保持方法及相关注意事项</a:t>
            </a:r>
            <a:r>
              <a:rPr lang="en-US" altLang="zh-CN" dirty="0" smtClean="0"/>
              <a:t>——</a:t>
            </a:r>
            <a:r>
              <a:rPr lang="en-US" altLang="zh-CN" dirty="0" err="1" smtClean="0"/>
              <a:t>NovRAM</a:t>
            </a:r>
            <a:r>
              <a:rPr lang="zh-CN" altLang="en-US" dirty="0" smtClean="0"/>
              <a:t>使用注意事项</a:t>
            </a:r>
            <a:endParaRPr lang="en-US" altLang="zh-CN" dirty="0" smtClean="0">
              <a:latin typeface="仿宋" pitchFamily="49" charset="-122"/>
              <a:ea typeface="仿宋" pitchFamily="49" charset="-122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00034" y="1571612"/>
            <a:ext cx="821537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5</a:t>
            </a:r>
            <a:r>
              <a:rPr lang="zh-CN" altLang="en-US" dirty="0" smtClean="0"/>
              <a:t>、大批量的数据需要用</a:t>
            </a:r>
            <a:r>
              <a:rPr lang="en-US" altLang="zh-CN" dirty="0" err="1" smtClean="0"/>
              <a:t>NovRAM</a:t>
            </a:r>
            <a:r>
              <a:rPr lang="zh-CN" altLang="en-US" dirty="0" smtClean="0"/>
              <a:t>实现掉电保持，</a:t>
            </a:r>
            <a:r>
              <a:rPr lang="en-US" altLang="zh-CN" dirty="0" err="1" smtClean="0"/>
              <a:t>TwinCAT</a:t>
            </a:r>
            <a:r>
              <a:rPr lang="zh-CN" altLang="en-US" dirty="0" smtClean="0"/>
              <a:t>运行时需要占用大量的</a:t>
            </a:r>
            <a:r>
              <a:rPr lang="en-US" altLang="zh-CN" dirty="0" smtClean="0"/>
              <a:t>IO</a:t>
            </a:r>
            <a:r>
              <a:rPr lang="zh-CN" altLang="en-US" dirty="0" smtClean="0"/>
              <a:t>时间，如果变量数特别大的时候还会编译报错。有没有什么方法可以解决这个问题？</a:t>
            </a:r>
            <a:endParaRPr lang="en-US" altLang="zh-CN" dirty="0" smtClean="0"/>
          </a:p>
          <a:p>
            <a:r>
              <a:rPr lang="zh-CN" altLang="en-US" dirty="0" smtClean="0"/>
              <a:t>方法</a:t>
            </a:r>
            <a:r>
              <a:rPr lang="en-US" altLang="zh-CN" dirty="0" smtClean="0"/>
              <a:t>1</a:t>
            </a:r>
            <a:r>
              <a:rPr lang="zh-CN" altLang="en-US" dirty="0" smtClean="0"/>
              <a:t>：创建一个较慢的</a:t>
            </a:r>
            <a:r>
              <a:rPr lang="en-US" altLang="zh-CN" dirty="0" smtClean="0"/>
              <a:t>Task</a:t>
            </a:r>
            <a:r>
              <a:rPr lang="zh-CN" altLang="en-US" dirty="0" smtClean="0"/>
              <a:t>，将需</a:t>
            </a:r>
            <a:r>
              <a:rPr lang="en-US" altLang="zh-CN" dirty="0" smtClean="0"/>
              <a:t>Link</a:t>
            </a:r>
            <a:r>
              <a:rPr lang="zh-CN" altLang="en-US" dirty="0" smtClean="0"/>
              <a:t>的变量放到这个</a:t>
            </a:r>
            <a:r>
              <a:rPr lang="en-US" altLang="zh-CN" dirty="0" smtClean="0"/>
              <a:t>Task</a:t>
            </a:r>
            <a:r>
              <a:rPr lang="zh-CN" altLang="en-US" dirty="0" smtClean="0"/>
              <a:t>中，可以降低</a:t>
            </a:r>
            <a:r>
              <a:rPr lang="en-US" altLang="zh-CN" dirty="0" smtClean="0"/>
              <a:t>IO</a:t>
            </a:r>
            <a:r>
              <a:rPr lang="zh-CN" altLang="en-US" dirty="0" smtClean="0"/>
              <a:t>占用时间；</a:t>
            </a:r>
            <a:endParaRPr lang="en-US" altLang="zh-CN" dirty="0" smtClean="0"/>
          </a:p>
          <a:p>
            <a:r>
              <a:rPr lang="zh-CN" altLang="en-US" dirty="0" smtClean="0"/>
              <a:t>方法</a:t>
            </a:r>
            <a:r>
              <a:rPr lang="en-US" altLang="zh-CN" dirty="0" smtClean="0"/>
              <a:t>2</a:t>
            </a:r>
            <a:r>
              <a:rPr lang="zh-CN" altLang="en-US" dirty="0" smtClean="0"/>
              <a:t>：可以用功能块的方式对这批数据进行保存：无需</a:t>
            </a:r>
            <a:r>
              <a:rPr lang="en-US" altLang="zh-CN" dirty="0" smtClean="0"/>
              <a:t>Link</a:t>
            </a:r>
            <a:r>
              <a:rPr lang="zh-CN" altLang="en-US" dirty="0" smtClean="0"/>
              <a:t>，降低占用时间，类似</a:t>
            </a:r>
            <a:r>
              <a:rPr lang="en-US" altLang="zh-CN" dirty="0" smtClean="0"/>
              <a:t>MEMCPY</a:t>
            </a:r>
            <a:r>
              <a:rPr lang="zh-CN" altLang="en-US" dirty="0" smtClean="0"/>
              <a:t>；</a:t>
            </a:r>
            <a:endParaRPr lang="en-US" altLang="zh-CN" dirty="0" smtClean="0"/>
          </a:p>
          <a:p>
            <a:r>
              <a:rPr lang="zh-CN" altLang="en-US" dirty="0" smtClean="0"/>
              <a:t>程序启动后自动执行读</a:t>
            </a:r>
            <a:r>
              <a:rPr lang="en-US" altLang="zh-CN" dirty="0" err="1" smtClean="0"/>
              <a:t>NovRAM</a:t>
            </a:r>
            <a:r>
              <a:rPr lang="zh-CN" altLang="en-US" dirty="0" smtClean="0"/>
              <a:t>数据，需要保存数据时，触发写功能块将数据写入</a:t>
            </a:r>
            <a:r>
              <a:rPr lang="en-US" altLang="zh-CN" dirty="0" err="1" smtClean="0"/>
              <a:t>NovRAM</a:t>
            </a:r>
            <a:r>
              <a:rPr lang="zh-CN" altLang="en-US" dirty="0" smtClean="0"/>
              <a:t>中。</a:t>
            </a:r>
            <a:endParaRPr lang="en-US" altLang="zh-CN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357818" y="5786454"/>
            <a:ext cx="128588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50" dirty="0" smtClean="0"/>
              <a:t>增加了</a:t>
            </a:r>
            <a:r>
              <a:rPr lang="en-US" altLang="zh-CN" sz="1050" dirty="0" err="1" smtClean="0"/>
              <a:t>ReadOffs</a:t>
            </a:r>
            <a:endParaRPr lang="en-US" altLang="zh-CN" sz="1050" dirty="0" smtClean="0"/>
          </a:p>
          <a:p>
            <a:r>
              <a:rPr lang="zh-CN" altLang="en-US" sz="1050" dirty="0" smtClean="0"/>
              <a:t>和</a:t>
            </a:r>
            <a:r>
              <a:rPr lang="en-US" altLang="zh-CN" sz="1050" dirty="0" err="1" smtClean="0"/>
              <a:t>WriteOffs</a:t>
            </a:r>
            <a:r>
              <a:rPr lang="zh-CN" altLang="en-US" sz="1050" dirty="0" smtClean="0"/>
              <a:t>，可</a:t>
            </a:r>
            <a:r>
              <a:rPr lang="zh-CN" altLang="en-US" sz="1050" dirty="0" smtClean="0"/>
              <a:t>选择数据起始地址</a:t>
            </a:r>
            <a:endParaRPr lang="zh-CN" altLang="en-US" sz="105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4500570"/>
            <a:ext cx="5000628" cy="1935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直接箭头连接符 9"/>
          <p:cNvCxnSpPr/>
          <p:nvPr/>
        </p:nvCxnSpPr>
        <p:spPr bwMode="auto">
          <a:xfrm rot="10800000" flipV="1">
            <a:off x="5000628" y="4143378"/>
            <a:ext cx="1643074" cy="1143010"/>
          </a:xfrm>
          <a:prstGeom prst="straightConnector1">
            <a:avLst/>
          </a:prstGeom>
          <a:solidFill>
            <a:srgbClr val="969696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3" name="直接箭头连接符 12"/>
          <p:cNvCxnSpPr/>
          <p:nvPr/>
        </p:nvCxnSpPr>
        <p:spPr bwMode="auto">
          <a:xfrm flipV="1">
            <a:off x="5072066" y="5286388"/>
            <a:ext cx="1500198" cy="71438"/>
          </a:xfrm>
          <a:prstGeom prst="straightConnector1">
            <a:avLst/>
          </a:prstGeom>
          <a:solidFill>
            <a:srgbClr val="96969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zh-CN" smtClean="0"/>
              <a:t>Beckhoff Sales, Marketing &amp; Strategy Aspects     </a:t>
            </a:r>
            <a:fld id="{BBCB4A08-4910-475B-8DCB-C3993A39896F}" type="datetime1">
              <a:rPr lang="de-DE" altLang="zh-CN" smtClean="0"/>
              <a:pPr>
                <a:defRPr/>
              </a:pPr>
              <a:t>02.07.2014</a:t>
            </a:fld>
            <a:r>
              <a:rPr lang="de-DE" altLang="zh-CN" smtClean="0"/>
              <a:t>     </a:t>
            </a:r>
            <a:fld id="{CCA1989B-8EE3-4BD3-8C50-D9F61937CE5F}" type="slidenum">
              <a:rPr lang="de-DE" altLang="zh-CN" b="1" smtClean="0"/>
              <a:pPr>
                <a:defRPr/>
              </a:pPr>
              <a:t>15</a:t>
            </a:fld>
            <a:endParaRPr lang="de-DE" altLang="zh-CN" b="1"/>
          </a:p>
        </p:txBody>
      </p:sp>
      <p:sp>
        <p:nvSpPr>
          <p:cNvPr id="5" name="TextBox 4"/>
          <p:cNvSpPr txBox="1"/>
          <p:nvPr/>
        </p:nvSpPr>
        <p:spPr>
          <a:xfrm>
            <a:off x="0" y="3021632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dirty="0" smtClean="0"/>
              <a:t>THANK YOU</a:t>
            </a:r>
            <a:r>
              <a:rPr lang="zh-CN" altLang="en-US" sz="4400" dirty="0" smtClean="0"/>
              <a:t>！</a:t>
            </a:r>
            <a:endParaRPr lang="zh-CN" altLang="en-US" sz="4400" dirty="0"/>
          </a:p>
        </p:txBody>
      </p:sp>
    </p:spTree>
    <p:extLst>
      <p:ext uri="{BB962C8B-B14F-4D97-AF65-F5344CB8AC3E}">
        <p14:creationId xmlns:p14="http://schemas.microsoft.com/office/powerpoint/2010/main" xmlns="" val="26101949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fld id="{BBCB4A08-4910-475B-8DCB-C3993A39896F}" type="datetime1">
              <a:rPr lang="de-DE" altLang="zh-CN" smtClean="0"/>
              <a:pPr>
                <a:defRPr/>
              </a:pPr>
              <a:t>02.07.2014</a:t>
            </a:fld>
            <a:r>
              <a:rPr lang="de-DE" altLang="zh-CN" dirty="0" smtClean="0"/>
              <a:t>     </a:t>
            </a:r>
            <a:fld id="{CCA1989B-8EE3-4BD3-8C50-D9F61937CE5F}" type="slidenum">
              <a:rPr lang="de-DE" altLang="zh-CN" b="1" smtClean="0"/>
              <a:pPr>
                <a:defRPr/>
              </a:pPr>
              <a:t>2</a:t>
            </a:fld>
            <a:endParaRPr lang="de-DE" altLang="zh-CN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15888" y="466725"/>
            <a:ext cx="891222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r>
              <a:rPr lang="zh-CN" altLang="en-US" dirty="0" smtClean="0"/>
              <a:t>掉电保持方法及相关注意事项</a:t>
            </a:r>
            <a:r>
              <a:rPr lang="en-US" altLang="zh-CN" dirty="0" smtClean="0"/>
              <a:t>——</a:t>
            </a:r>
            <a:r>
              <a:rPr lang="en-US" altLang="zh-CN" dirty="0" smtClean="0">
                <a:latin typeface="仿宋" pitchFamily="49" charset="-122"/>
                <a:ea typeface="仿宋" pitchFamily="49" charset="-122"/>
              </a:rPr>
              <a:t>Persistent</a:t>
            </a:r>
            <a:r>
              <a:rPr lang="zh-CN" altLang="en-US" dirty="0" smtClean="0">
                <a:latin typeface="仿宋" pitchFamily="49" charset="-122"/>
                <a:ea typeface="仿宋" pitchFamily="49" charset="-122"/>
              </a:rPr>
              <a:t>变量工作原理</a:t>
            </a:r>
            <a:endParaRPr lang="en-US" altLang="zh-CN" dirty="0" smtClean="0">
              <a:latin typeface="仿宋" pitchFamily="49" charset="-122"/>
              <a:ea typeface="仿宋" pitchFamily="49" charset="-122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142984"/>
            <a:ext cx="8151813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矩形 8"/>
          <p:cNvSpPr/>
          <p:nvPr/>
        </p:nvSpPr>
        <p:spPr bwMode="auto">
          <a:xfrm>
            <a:off x="3250397" y="3214686"/>
            <a:ext cx="3143272" cy="357190"/>
          </a:xfrm>
          <a:prstGeom prst="rect">
            <a:avLst/>
          </a:prstGeom>
          <a:solidFill>
            <a:srgbClr val="DDD2B5"/>
          </a:solidFill>
          <a:ln>
            <a:noFill/>
          </a:ln>
          <a:effectLst>
            <a:outerShdw dist="1796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xmlns="" w="6350" algn="ctr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 rtlCol="0" anchor="ctr"/>
          <a:lstStyle/>
          <a:p>
            <a:pPr marL="12700" indent="-12700" algn="ctr" eaLnBrk="0" hangingPunct="0">
              <a:lnSpc>
                <a:spcPct val="110000"/>
              </a:lnSpc>
            </a:pPr>
            <a:r>
              <a:rPr kumimoji="0" lang="en-US" altLang="zh-CN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91D5D"/>
                </a:solidFill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TwinCAT</a:t>
            </a: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91D5D"/>
                </a:solidFill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 Run:</a:t>
            </a:r>
            <a:r>
              <a:rPr lang="zh-CN" altLang="en-US" sz="14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创建</a:t>
            </a:r>
            <a:r>
              <a:rPr lang="en-US" altLang="zh-CN" sz="1400" dirty="0" err="1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wb</a:t>
            </a:r>
            <a:r>
              <a:rPr lang="en-US" altLang="zh-CN" sz="14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~</a:t>
            </a:r>
            <a:r>
              <a:rPr lang="zh-CN" altLang="en-US" sz="14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备份文件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91D5D"/>
              </a:solidFill>
              <a:effectLst/>
              <a:uLnTx/>
              <a:uFillTx/>
              <a:latin typeface="Verdana" pitchFamily="34" charset="0"/>
              <a:ea typeface="宋体" charset="-122"/>
              <a:cs typeface="+mn-cs"/>
            </a:endParaRPr>
          </a:p>
        </p:txBody>
      </p:sp>
      <p:cxnSp>
        <p:nvCxnSpPr>
          <p:cNvPr id="12" name="直接箭头连接符 11"/>
          <p:cNvCxnSpPr>
            <a:stCxn id="9" idx="2"/>
            <a:endCxn id="14" idx="0"/>
          </p:cNvCxnSpPr>
          <p:nvPr/>
        </p:nvCxnSpPr>
        <p:spPr bwMode="auto">
          <a:xfrm rot="5400000">
            <a:off x="4500562" y="3893347"/>
            <a:ext cx="642942" cy="1588"/>
          </a:xfrm>
          <a:prstGeom prst="straightConnector1">
            <a:avLst/>
          </a:prstGeom>
          <a:solidFill>
            <a:srgbClr val="969696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4" name="矩形 13"/>
          <p:cNvSpPr/>
          <p:nvPr/>
        </p:nvSpPr>
        <p:spPr bwMode="auto">
          <a:xfrm>
            <a:off x="2750331" y="4214818"/>
            <a:ext cx="4143404" cy="571504"/>
          </a:xfrm>
          <a:prstGeom prst="rect">
            <a:avLst/>
          </a:prstGeom>
          <a:solidFill>
            <a:srgbClr val="DDD2B5"/>
          </a:solidFill>
          <a:ln>
            <a:noFill/>
          </a:ln>
          <a:effectLst>
            <a:outerShdw dist="1796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xmlns="" w="6350" algn="ctr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 rtlCol="0" anchor="ctr"/>
          <a:lstStyle/>
          <a:p>
            <a:pPr marL="12700" marR="0" indent="-1270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91D5D"/>
                </a:solidFill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TwinCAT</a:t>
            </a: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91D5D"/>
                </a:solidFill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 Run-&gt;</a:t>
            </a:r>
            <a:r>
              <a:rPr kumimoji="0" lang="en-US" altLang="zh-CN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91D5D"/>
                </a:solidFill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Config</a:t>
            </a:r>
            <a:r>
              <a:rPr lang="en-US" altLang="zh-CN" sz="14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(Stop):</a:t>
            </a:r>
            <a:r>
              <a:rPr lang="zh-CN" altLang="en-US" sz="14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创建</a:t>
            </a:r>
            <a:r>
              <a:rPr lang="en-US" altLang="zh-CN" sz="1400" dirty="0" err="1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wbp</a:t>
            </a:r>
            <a:r>
              <a:rPr lang="zh-CN" altLang="en-US" sz="14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文件</a:t>
            </a:r>
            <a:endParaRPr lang="en-US" altLang="zh-CN" sz="1400" dirty="0" smtClean="0">
              <a:solidFill>
                <a:srgbClr val="091D5D"/>
              </a:solidFill>
              <a:latin typeface="Verdana" pitchFamily="34" charset="0"/>
              <a:ea typeface="宋体" charset="-122"/>
            </a:endParaRPr>
          </a:p>
          <a:p>
            <a:pPr marL="12700" marR="0" indent="-1270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14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将数据保存至</a:t>
            </a:r>
            <a:r>
              <a:rPr lang="en-US" altLang="zh-CN" sz="1400" dirty="0" err="1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wbp</a:t>
            </a:r>
            <a:r>
              <a:rPr lang="zh-CN" altLang="en-US" sz="14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文件中</a:t>
            </a:r>
            <a:endParaRPr lang="en-US" altLang="zh-CN" sz="1400" dirty="0" smtClean="0">
              <a:solidFill>
                <a:srgbClr val="091D5D"/>
              </a:solidFill>
              <a:latin typeface="Verdana" pitchFamily="34" charset="0"/>
              <a:ea typeface="宋体" charset="-122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2214546" y="5429264"/>
            <a:ext cx="5214974" cy="500066"/>
          </a:xfrm>
          <a:prstGeom prst="rect">
            <a:avLst/>
          </a:prstGeom>
          <a:solidFill>
            <a:srgbClr val="DDD2B5"/>
          </a:solidFill>
          <a:ln>
            <a:noFill/>
          </a:ln>
          <a:effectLst>
            <a:outerShdw dist="1796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xmlns="" w="6350" algn="ctr">
                <a:solidFill>
                  <a:srgbClr val="C0C0C0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 rtlCol="0" anchor="ctr"/>
          <a:lstStyle/>
          <a:p>
            <a:pPr marL="12700" marR="0" indent="-1270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91D5D"/>
                </a:solidFill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TwinCAT</a:t>
            </a: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91D5D"/>
                </a:solidFill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 </a:t>
            </a:r>
            <a:r>
              <a:rPr kumimoji="0" lang="en-US" altLang="zh-CN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91D5D"/>
                </a:solidFill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Config</a:t>
            </a:r>
            <a:r>
              <a:rPr kumimoji="0" lang="zh-CN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91D5D"/>
                </a:solidFill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（</a:t>
            </a: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91D5D"/>
                </a:solidFill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Stop</a:t>
            </a:r>
            <a:r>
              <a:rPr kumimoji="0" lang="zh-CN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91D5D"/>
                </a:solidFill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）</a:t>
            </a: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91D5D"/>
                </a:solidFill>
                <a:effectLst/>
                <a:uLnTx/>
                <a:uFillTx/>
                <a:latin typeface="Verdana" pitchFamily="34" charset="0"/>
                <a:ea typeface="宋体" charset="-122"/>
                <a:cs typeface="+mn-cs"/>
              </a:rPr>
              <a:t>-&gt;Run</a:t>
            </a:r>
            <a:r>
              <a:rPr lang="en-US" altLang="zh-CN" sz="14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:</a:t>
            </a:r>
            <a:r>
              <a:rPr lang="zh-CN" altLang="en-US" sz="14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从</a:t>
            </a:r>
            <a:r>
              <a:rPr lang="en-US" altLang="zh-CN" sz="1400" dirty="0" err="1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wbp</a:t>
            </a:r>
            <a:r>
              <a:rPr lang="zh-CN" altLang="en-US" sz="14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文件中将数据提取出来，并将</a:t>
            </a:r>
            <a:r>
              <a:rPr lang="en-US" altLang="zh-CN" sz="1400" dirty="0" err="1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wbp</a:t>
            </a:r>
            <a:r>
              <a:rPr lang="zh-CN" altLang="en-US" sz="14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文件改为</a:t>
            </a:r>
            <a:r>
              <a:rPr lang="en-US" altLang="zh-CN" sz="1400" dirty="0" err="1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wb</a:t>
            </a:r>
            <a:r>
              <a:rPr lang="en-US" altLang="zh-CN" sz="14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~</a:t>
            </a:r>
            <a:r>
              <a:rPr lang="zh-CN" altLang="en-US" sz="1400" dirty="0" smtClean="0">
                <a:solidFill>
                  <a:srgbClr val="091D5D"/>
                </a:solidFill>
                <a:latin typeface="Verdana" pitchFamily="34" charset="0"/>
                <a:ea typeface="宋体" charset="-122"/>
              </a:rPr>
              <a:t>文件</a:t>
            </a:r>
            <a:endParaRPr lang="en-US" altLang="zh-CN" sz="1400" dirty="0" smtClean="0">
              <a:solidFill>
                <a:srgbClr val="091D5D"/>
              </a:solidFill>
              <a:latin typeface="Verdana" pitchFamily="34" charset="0"/>
              <a:ea typeface="宋体" charset="-122"/>
            </a:endParaRPr>
          </a:p>
        </p:txBody>
      </p:sp>
      <p:cxnSp>
        <p:nvCxnSpPr>
          <p:cNvPr id="20" name="直接箭头连接符 19"/>
          <p:cNvCxnSpPr>
            <a:stCxn id="14" idx="2"/>
            <a:endCxn id="17" idx="0"/>
          </p:cNvCxnSpPr>
          <p:nvPr/>
        </p:nvCxnSpPr>
        <p:spPr bwMode="auto">
          <a:xfrm rot="5400000">
            <a:off x="4500562" y="5107793"/>
            <a:ext cx="642942" cy="1588"/>
          </a:xfrm>
          <a:prstGeom prst="straightConnector1">
            <a:avLst/>
          </a:prstGeom>
          <a:solidFill>
            <a:srgbClr val="969696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2" name="肘形连接符 21"/>
          <p:cNvCxnSpPr>
            <a:stCxn id="17" idx="2"/>
            <a:endCxn id="14" idx="3"/>
          </p:cNvCxnSpPr>
          <p:nvPr/>
        </p:nvCxnSpPr>
        <p:spPr bwMode="auto">
          <a:xfrm rot="5400000" flipH="1" flipV="1">
            <a:off x="5143504" y="4179099"/>
            <a:ext cx="1428760" cy="2071702"/>
          </a:xfrm>
          <a:prstGeom prst="bentConnector4">
            <a:avLst>
              <a:gd name="adj1" fmla="val -16000"/>
              <a:gd name="adj2" fmla="val 136896"/>
            </a:avLst>
          </a:prstGeom>
          <a:solidFill>
            <a:srgbClr val="969696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1" name="直接箭头连接符 40"/>
          <p:cNvCxnSpPr/>
          <p:nvPr/>
        </p:nvCxnSpPr>
        <p:spPr bwMode="auto">
          <a:xfrm rot="5400000">
            <a:off x="-106395" y="4535495"/>
            <a:ext cx="3643338" cy="1588"/>
          </a:xfrm>
          <a:prstGeom prst="straightConnector1">
            <a:avLst/>
          </a:prstGeom>
          <a:solidFill>
            <a:srgbClr val="969696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43" name="TextBox 42"/>
          <p:cNvSpPr txBox="1"/>
          <p:nvPr/>
        </p:nvSpPr>
        <p:spPr>
          <a:xfrm>
            <a:off x="610015" y="2714620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 smtClean="0"/>
              <a:t>控制器启动</a:t>
            </a:r>
            <a:endParaRPr lang="zh-CN" altLang="en-US" sz="1400" dirty="0"/>
          </a:p>
        </p:txBody>
      </p:sp>
      <p:sp>
        <p:nvSpPr>
          <p:cNvPr id="44" name="TextBox 43"/>
          <p:cNvSpPr txBox="1"/>
          <p:nvPr/>
        </p:nvSpPr>
        <p:spPr>
          <a:xfrm>
            <a:off x="71406" y="3835603"/>
            <a:ext cx="1620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 smtClean="0"/>
              <a:t>控制器断电或重启</a:t>
            </a:r>
            <a:endParaRPr lang="zh-CN" altLang="en-US" sz="1400" dirty="0"/>
          </a:p>
        </p:txBody>
      </p:sp>
      <p:sp>
        <p:nvSpPr>
          <p:cNvPr id="45" name="TextBox 44"/>
          <p:cNvSpPr txBox="1"/>
          <p:nvPr/>
        </p:nvSpPr>
        <p:spPr>
          <a:xfrm>
            <a:off x="250943" y="5072074"/>
            <a:ext cx="1441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 smtClean="0"/>
              <a:t>控制器重启完成</a:t>
            </a:r>
            <a:endParaRPr lang="zh-CN" altLang="en-US" sz="1400" dirty="0"/>
          </a:p>
        </p:txBody>
      </p:sp>
      <p:cxnSp>
        <p:nvCxnSpPr>
          <p:cNvPr id="49" name="直接连接符 48"/>
          <p:cNvCxnSpPr/>
          <p:nvPr/>
        </p:nvCxnSpPr>
        <p:spPr bwMode="auto">
          <a:xfrm>
            <a:off x="1071538" y="3427412"/>
            <a:ext cx="1285884" cy="1588"/>
          </a:xfrm>
          <a:prstGeom prst="line">
            <a:avLst/>
          </a:prstGeom>
          <a:solidFill>
            <a:srgbClr val="969696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51" name="直接连接符 50"/>
          <p:cNvCxnSpPr/>
          <p:nvPr/>
        </p:nvCxnSpPr>
        <p:spPr bwMode="auto">
          <a:xfrm>
            <a:off x="1071538" y="4568832"/>
            <a:ext cx="1285884" cy="1588"/>
          </a:xfrm>
          <a:prstGeom prst="line">
            <a:avLst/>
          </a:prstGeom>
          <a:solidFill>
            <a:srgbClr val="969696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52" name="直接连接符 51"/>
          <p:cNvCxnSpPr/>
          <p:nvPr/>
        </p:nvCxnSpPr>
        <p:spPr bwMode="auto">
          <a:xfrm>
            <a:off x="1071538" y="5701286"/>
            <a:ext cx="1285884" cy="1588"/>
          </a:xfrm>
          <a:prstGeom prst="line">
            <a:avLst/>
          </a:prstGeom>
          <a:solidFill>
            <a:srgbClr val="969696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53" name="TextBox 52"/>
          <p:cNvSpPr txBox="1"/>
          <p:nvPr/>
        </p:nvSpPr>
        <p:spPr>
          <a:xfrm>
            <a:off x="758632" y="321468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758632" y="435769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758632" y="548856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1142976" y="2214554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 smtClean="0"/>
              <a:t>正常流程</a:t>
            </a:r>
            <a:endParaRPr lang="zh-CN" alt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fld id="{BBCB4A08-4910-475B-8DCB-C3993A39896F}" type="datetime1">
              <a:rPr lang="de-DE" altLang="zh-CN" smtClean="0"/>
              <a:pPr>
                <a:defRPr/>
              </a:pPr>
              <a:t>02.07.2014</a:t>
            </a:fld>
            <a:r>
              <a:rPr lang="de-DE" altLang="zh-CN" dirty="0" smtClean="0"/>
              <a:t>     </a:t>
            </a:r>
            <a:fld id="{CCA1989B-8EE3-4BD3-8C50-D9F61937CE5F}" type="slidenum">
              <a:rPr lang="de-DE" altLang="zh-CN" b="1" smtClean="0"/>
              <a:pPr>
                <a:defRPr/>
              </a:pPr>
              <a:t>3</a:t>
            </a:fld>
            <a:endParaRPr lang="de-DE" altLang="zh-CN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15888" y="466725"/>
            <a:ext cx="891222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r>
              <a:rPr lang="zh-CN" altLang="en-US" dirty="0" smtClean="0"/>
              <a:t>掉电保持方法及相关注意事项</a:t>
            </a:r>
            <a:r>
              <a:rPr lang="en-US" altLang="zh-CN" dirty="0" smtClean="0"/>
              <a:t>——</a:t>
            </a:r>
            <a:r>
              <a:rPr lang="en-US" altLang="zh-CN" dirty="0" smtClean="0">
                <a:latin typeface="仿宋" pitchFamily="49" charset="-122"/>
                <a:ea typeface="仿宋" pitchFamily="49" charset="-122"/>
              </a:rPr>
              <a:t>Persistent</a:t>
            </a:r>
            <a:r>
              <a:rPr lang="zh-CN" altLang="en-US" dirty="0" smtClean="0">
                <a:latin typeface="仿宋" pitchFamily="49" charset="-122"/>
                <a:ea typeface="仿宋" pitchFamily="49" charset="-122"/>
              </a:rPr>
              <a:t>掉电保持方案</a:t>
            </a:r>
            <a:endParaRPr lang="en-US" altLang="zh-CN" dirty="0" smtClean="0">
              <a:latin typeface="仿宋" pitchFamily="49" charset="-122"/>
              <a:ea typeface="仿宋" pitchFamily="49" charset="-12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14348" y="1285860"/>
            <a:ext cx="61766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 smtClean="0"/>
              <a:t>UPS</a:t>
            </a:r>
            <a:r>
              <a:rPr lang="zh-CN" altLang="en-US" sz="3200" dirty="0" smtClean="0"/>
              <a:t>方案</a:t>
            </a:r>
            <a:r>
              <a:rPr lang="zh-CN" altLang="en-US" sz="2800" dirty="0" smtClean="0"/>
              <a:t>（</a:t>
            </a:r>
            <a:r>
              <a:rPr lang="en-US" altLang="zh-CN" sz="2800" dirty="0" smtClean="0"/>
              <a:t>XP</a:t>
            </a:r>
            <a:r>
              <a:rPr lang="zh-CN" altLang="en-US" sz="2800" dirty="0" smtClean="0"/>
              <a:t>、</a:t>
            </a:r>
            <a:r>
              <a:rPr lang="en-US" altLang="zh-CN" sz="2800" dirty="0" smtClean="0"/>
              <a:t>Win7</a:t>
            </a:r>
            <a:r>
              <a:rPr lang="zh-CN" altLang="en-US" sz="2800" dirty="0" smtClean="0"/>
              <a:t>、</a:t>
            </a:r>
            <a:r>
              <a:rPr lang="en-US" altLang="zh-CN" sz="2800" dirty="0" err="1" smtClean="0"/>
              <a:t>XPe</a:t>
            </a:r>
            <a:r>
              <a:rPr lang="en-US" altLang="zh-CN" sz="2800" dirty="0" smtClean="0"/>
              <a:t>/WES</a:t>
            </a:r>
            <a:r>
              <a:rPr lang="zh-CN" altLang="en-US" sz="2800" dirty="0" smtClean="0"/>
              <a:t>）</a:t>
            </a:r>
            <a:endParaRPr lang="en-US" altLang="zh-CN" sz="3200" dirty="0" smtClean="0"/>
          </a:p>
        </p:txBody>
      </p:sp>
      <p:sp>
        <p:nvSpPr>
          <p:cNvPr id="24" name="矩形 23"/>
          <p:cNvSpPr/>
          <p:nvPr/>
        </p:nvSpPr>
        <p:spPr>
          <a:xfrm>
            <a:off x="214282" y="2071678"/>
            <a:ext cx="65722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Windows</a:t>
            </a:r>
            <a:r>
              <a:rPr lang="zh-CN" altLang="en-US" dirty="0" smtClean="0"/>
              <a:t>系统中做相应</a:t>
            </a:r>
            <a:r>
              <a:rPr lang="en-US" altLang="zh-CN" dirty="0" smtClean="0"/>
              <a:t>UPS</a:t>
            </a:r>
            <a:r>
              <a:rPr lang="zh-CN" altLang="en-US" dirty="0" smtClean="0"/>
              <a:t>设置，确保系统安全关机</a:t>
            </a:r>
            <a:endParaRPr lang="zh-CN" altLang="en-US" dirty="0"/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786058"/>
            <a:ext cx="4756511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fld id="{BBCB4A08-4910-475B-8DCB-C3993A39896F}" type="datetime1">
              <a:rPr lang="de-DE" altLang="zh-CN" smtClean="0"/>
              <a:pPr>
                <a:defRPr/>
              </a:pPr>
              <a:t>02.07.2014</a:t>
            </a:fld>
            <a:r>
              <a:rPr lang="de-DE" altLang="zh-CN" dirty="0" smtClean="0"/>
              <a:t>     </a:t>
            </a:r>
            <a:fld id="{CCA1989B-8EE3-4BD3-8C50-D9F61937CE5F}" type="slidenum">
              <a:rPr lang="de-DE" altLang="zh-CN" b="1" smtClean="0"/>
              <a:pPr>
                <a:defRPr/>
              </a:pPr>
              <a:t>4</a:t>
            </a:fld>
            <a:endParaRPr lang="de-DE" altLang="zh-CN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15888" y="466725"/>
            <a:ext cx="891222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r>
              <a:rPr lang="zh-CN" altLang="en-US" dirty="0" smtClean="0"/>
              <a:t>掉电保持方法及相关注意事项</a:t>
            </a:r>
            <a:r>
              <a:rPr lang="en-US" altLang="zh-CN" dirty="0" smtClean="0"/>
              <a:t>——</a:t>
            </a:r>
            <a:r>
              <a:rPr lang="en-US" altLang="zh-CN" dirty="0" smtClean="0">
                <a:latin typeface="仿宋" pitchFamily="49" charset="-122"/>
                <a:ea typeface="仿宋" pitchFamily="49" charset="-122"/>
              </a:rPr>
              <a:t>Persistent</a:t>
            </a:r>
            <a:r>
              <a:rPr lang="zh-CN" altLang="en-US" dirty="0" smtClean="0">
                <a:latin typeface="仿宋" pitchFamily="49" charset="-122"/>
                <a:ea typeface="仿宋" pitchFamily="49" charset="-122"/>
              </a:rPr>
              <a:t>掉电保持方案</a:t>
            </a:r>
            <a:endParaRPr lang="en-US" altLang="zh-CN" dirty="0" smtClean="0">
              <a:latin typeface="仿宋" pitchFamily="49" charset="-122"/>
              <a:ea typeface="仿宋" pitchFamily="49" charset="-12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14348" y="1285860"/>
            <a:ext cx="61766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 smtClean="0"/>
              <a:t>UPS</a:t>
            </a:r>
            <a:r>
              <a:rPr lang="zh-CN" altLang="en-US" sz="3200" dirty="0" smtClean="0"/>
              <a:t>方案</a:t>
            </a:r>
            <a:r>
              <a:rPr lang="zh-CN" altLang="en-US" sz="2800" dirty="0" smtClean="0"/>
              <a:t>（</a:t>
            </a:r>
            <a:r>
              <a:rPr lang="en-US" altLang="zh-CN" sz="2800" dirty="0" smtClean="0"/>
              <a:t>XP</a:t>
            </a:r>
            <a:r>
              <a:rPr lang="zh-CN" altLang="en-US" sz="2800" dirty="0" smtClean="0"/>
              <a:t>、</a:t>
            </a:r>
            <a:r>
              <a:rPr lang="en-US" altLang="zh-CN" sz="2800" dirty="0" smtClean="0"/>
              <a:t>Win7</a:t>
            </a:r>
            <a:r>
              <a:rPr lang="zh-CN" altLang="en-US" sz="2800" dirty="0" smtClean="0"/>
              <a:t>、</a:t>
            </a:r>
            <a:r>
              <a:rPr lang="en-US" altLang="zh-CN" sz="2800" dirty="0" err="1" smtClean="0"/>
              <a:t>XPe</a:t>
            </a:r>
            <a:r>
              <a:rPr lang="en-US" altLang="zh-CN" sz="2800" dirty="0" smtClean="0"/>
              <a:t>/WES</a:t>
            </a:r>
            <a:r>
              <a:rPr lang="zh-CN" altLang="en-US" sz="2800" dirty="0" smtClean="0"/>
              <a:t>）</a:t>
            </a:r>
            <a:endParaRPr lang="en-US" altLang="zh-CN" sz="3200" dirty="0" smtClean="0"/>
          </a:p>
        </p:txBody>
      </p:sp>
      <p:sp>
        <p:nvSpPr>
          <p:cNvPr id="24" name="矩形 23"/>
          <p:cNvSpPr/>
          <p:nvPr/>
        </p:nvSpPr>
        <p:spPr>
          <a:xfrm>
            <a:off x="214282" y="2071678"/>
            <a:ext cx="65722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Long power failure during operation (</a:t>
            </a:r>
            <a:r>
              <a:rPr lang="en-US" b="1" dirty="0" err="1" smtClean="0"/>
              <a:t>tBatt</a:t>
            </a:r>
            <a:r>
              <a:rPr lang="en-US" b="1" dirty="0" smtClean="0"/>
              <a:t> &gt;= </a:t>
            </a:r>
            <a:r>
              <a:rPr lang="en-US" b="1" dirty="0" err="1" smtClean="0"/>
              <a:t>tCA</a:t>
            </a:r>
            <a:r>
              <a:rPr lang="en-US" b="1" dirty="0" smtClean="0"/>
              <a:t>)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500306"/>
            <a:ext cx="8501122" cy="3749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fld id="{BBCB4A08-4910-475B-8DCB-C3993A39896F}" type="datetime1">
              <a:rPr lang="de-DE" altLang="zh-CN" smtClean="0"/>
              <a:pPr>
                <a:defRPr/>
              </a:pPr>
              <a:t>02.07.2014</a:t>
            </a:fld>
            <a:r>
              <a:rPr lang="de-DE" altLang="zh-CN" dirty="0" smtClean="0"/>
              <a:t>     </a:t>
            </a:r>
            <a:fld id="{CCA1989B-8EE3-4BD3-8C50-D9F61937CE5F}" type="slidenum">
              <a:rPr lang="de-DE" altLang="zh-CN" b="1" smtClean="0"/>
              <a:pPr>
                <a:defRPr/>
              </a:pPr>
              <a:t>5</a:t>
            </a:fld>
            <a:endParaRPr lang="de-DE" altLang="zh-CN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15888" y="466725"/>
            <a:ext cx="891222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r>
              <a:rPr lang="zh-CN" altLang="en-US" dirty="0" smtClean="0"/>
              <a:t>掉电保持方法及相关注意事项</a:t>
            </a:r>
            <a:r>
              <a:rPr lang="en-US" altLang="zh-CN" dirty="0" smtClean="0"/>
              <a:t>——</a:t>
            </a:r>
            <a:r>
              <a:rPr lang="en-US" altLang="zh-CN" dirty="0" smtClean="0">
                <a:latin typeface="仿宋" pitchFamily="49" charset="-122"/>
                <a:ea typeface="仿宋" pitchFamily="49" charset="-122"/>
              </a:rPr>
              <a:t>Persistent</a:t>
            </a:r>
            <a:r>
              <a:rPr lang="zh-CN" altLang="en-US" dirty="0" smtClean="0">
                <a:latin typeface="仿宋" pitchFamily="49" charset="-122"/>
                <a:ea typeface="仿宋" pitchFamily="49" charset="-122"/>
              </a:rPr>
              <a:t>掉电保持方案</a:t>
            </a:r>
            <a:endParaRPr lang="en-US" altLang="zh-CN" dirty="0" smtClean="0">
              <a:latin typeface="仿宋" pitchFamily="49" charset="-122"/>
              <a:ea typeface="仿宋" pitchFamily="49" charset="-12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14348" y="1285860"/>
            <a:ext cx="61766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 smtClean="0"/>
              <a:t>UPS</a:t>
            </a:r>
            <a:r>
              <a:rPr lang="zh-CN" altLang="en-US" sz="3200" dirty="0" smtClean="0"/>
              <a:t>方案</a:t>
            </a:r>
            <a:r>
              <a:rPr lang="zh-CN" altLang="en-US" sz="2800" dirty="0" smtClean="0"/>
              <a:t>（</a:t>
            </a:r>
            <a:r>
              <a:rPr lang="en-US" altLang="zh-CN" sz="2800" dirty="0" smtClean="0"/>
              <a:t>XP</a:t>
            </a:r>
            <a:r>
              <a:rPr lang="zh-CN" altLang="en-US" sz="2800" dirty="0" smtClean="0"/>
              <a:t>、</a:t>
            </a:r>
            <a:r>
              <a:rPr lang="en-US" altLang="zh-CN" sz="2800" dirty="0" smtClean="0"/>
              <a:t>Win7</a:t>
            </a:r>
            <a:r>
              <a:rPr lang="zh-CN" altLang="en-US" sz="2800" dirty="0" smtClean="0"/>
              <a:t>、</a:t>
            </a:r>
            <a:r>
              <a:rPr lang="en-US" altLang="zh-CN" sz="2800" dirty="0" err="1" smtClean="0"/>
              <a:t>XPe</a:t>
            </a:r>
            <a:r>
              <a:rPr lang="en-US" altLang="zh-CN" sz="2800" dirty="0" smtClean="0"/>
              <a:t>/WES</a:t>
            </a:r>
            <a:r>
              <a:rPr lang="zh-CN" altLang="en-US" sz="2800" dirty="0" smtClean="0"/>
              <a:t>）</a:t>
            </a:r>
            <a:endParaRPr lang="en-US" altLang="zh-CN" sz="3200" dirty="0" smtClean="0"/>
          </a:p>
        </p:txBody>
      </p:sp>
      <p:sp>
        <p:nvSpPr>
          <p:cNvPr id="8" name="矩形 7"/>
          <p:cNvSpPr/>
          <p:nvPr/>
        </p:nvSpPr>
        <p:spPr>
          <a:xfrm>
            <a:off x="214282" y="2071678"/>
            <a:ext cx="65722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err="1" smtClean="0"/>
              <a:t>TwinCAT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SystemManager</a:t>
            </a:r>
            <a:r>
              <a:rPr lang="zh-CN" altLang="en-US" dirty="0" smtClean="0"/>
              <a:t>中作相应设置确保系统安全关机</a:t>
            </a:r>
            <a:endParaRPr lang="zh-CN" altLang="en-US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500306"/>
            <a:ext cx="6791325" cy="376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3357562"/>
            <a:ext cx="4724400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fld id="{BBCB4A08-4910-475B-8DCB-C3993A39896F}" type="datetime1">
              <a:rPr lang="de-DE" altLang="zh-CN" smtClean="0"/>
              <a:pPr>
                <a:defRPr/>
              </a:pPr>
              <a:t>02.07.2014</a:t>
            </a:fld>
            <a:r>
              <a:rPr lang="de-DE" altLang="zh-CN" dirty="0" smtClean="0"/>
              <a:t>     </a:t>
            </a:r>
            <a:fld id="{CCA1989B-8EE3-4BD3-8C50-D9F61937CE5F}" type="slidenum">
              <a:rPr lang="de-DE" altLang="zh-CN" b="1" smtClean="0"/>
              <a:pPr>
                <a:defRPr/>
              </a:pPr>
              <a:t>6</a:t>
            </a:fld>
            <a:endParaRPr lang="de-DE" altLang="zh-CN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15888" y="466725"/>
            <a:ext cx="891222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r>
              <a:rPr lang="zh-CN" altLang="en-US" dirty="0" smtClean="0"/>
              <a:t>掉电保持方法及相关注意事项</a:t>
            </a:r>
            <a:r>
              <a:rPr lang="en-US" altLang="zh-CN" dirty="0" smtClean="0"/>
              <a:t>——</a:t>
            </a:r>
            <a:r>
              <a:rPr lang="en-US" altLang="zh-CN" dirty="0" smtClean="0">
                <a:latin typeface="仿宋" pitchFamily="49" charset="-122"/>
                <a:ea typeface="仿宋" pitchFamily="49" charset="-122"/>
              </a:rPr>
              <a:t>Persistent</a:t>
            </a:r>
            <a:r>
              <a:rPr lang="zh-CN" altLang="en-US" dirty="0" smtClean="0">
                <a:latin typeface="仿宋" pitchFamily="49" charset="-122"/>
                <a:ea typeface="仿宋" pitchFamily="49" charset="-122"/>
              </a:rPr>
              <a:t>掉电保持方案</a:t>
            </a:r>
            <a:endParaRPr lang="en-US" altLang="zh-CN" dirty="0" smtClean="0">
              <a:latin typeface="仿宋" pitchFamily="49" charset="-122"/>
              <a:ea typeface="仿宋" pitchFamily="49" charset="-12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14348" y="1285860"/>
            <a:ext cx="30668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 smtClean="0"/>
              <a:t>UPS</a:t>
            </a:r>
            <a:r>
              <a:rPr lang="zh-CN" altLang="en-US" sz="3200" dirty="0" smtClean="0"/>
              <a:t>方案</a:t>
            </a:r>
            <a:r>
              <a:rPr lang="zh-CN" altLang="en-US" sz="2800" dirty="0" smtClean="0"/>
              <a:t>（</a:t>
            </a:r>
            <a:r>
              <a:rPr lang="en-US" altLang="zh-CN" sz="2800" dirty="0" smtClean="0"/>
              <a:t>CE</a:t>
            </a:r>
            <a:r>
              <a:rPr lang="zh-CN" altLang="en-US" sz="2800" dirty="0" smtClean="0"/>
              <a:t>）</a:t>
            </a:r>
            <a:endParaRPr lang="en-US" altLang="zh-CN" sz="3200" dirty="0" smtClean="0"/>
          </a:p>
        </p:txBody>
      </p:sp>
      <p:sp>
        <p:nvSpPr>
          <p:cNvPr id="8" name="矩形 7"/>
          <p:cNvSpPr/>
          <p:nvPr/>
        </p:nvSpPr>
        <p:spPr>
          <a:xfrm>
            <a:off x="214282" y="2071678"/>
            <a:ext cx="65722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/>
              <a:t>需</a:t>
            </a:r>
            <a:r>
              <a:rPr lang="en-US" altLang="zh-CN" dirty="0" smtClean="0"/>
              <a:t>PLC</a:t>
            </a:r>
            <a:r>
              <a:rPr lang="zh-CN" altLang="en-US" dirty="0" smtClean="0"/>
              <a:t>配合调用相应功能块实现掉电保持</a:t>
            </a:r>
            <a:endParaRPr lang="zh-CN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2357430"/>
            <a:ext cx="3019425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85918" y="5000636"/>
            <a:ext cx="4714876" cy="141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91095" y="2428868"/>
            <a:ext cx="16764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4662467" y="2571744"/>
            <a:ext cx="5148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 smtClean="0"/>
              <a:t>+</a:t>
            </a:r>
            <a:endParaRPr lang="zh-CN" altLang="en-US" sz="4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fld id="{BBCB4A08-4910-475B-8DCB-C3993A39896F}" type="datetime1">
              <a:rPr lang="de-DE" altLang="zh-CN" smtClean="0"/>
              <a:pPr>
                <a:defRPr/>
              </a:pPr>
              <a:t>02.07.2014</a:t>
            </a:fld>
            <a:r>
              <a:rPr lang="de-DE" altLang="zh-CN" dirty="0" smtClean="0"/>
              <a:t>     </a:t>
            </a:r>
            <a:fld id="{CCA1989B-8EE3-4BD3-8C50-D9F61937CE5F}" type="slidenum">
              <a:rPr lang="de-DE" altLang="zh-CN" b="1" smtClean="0"/>
              <a:pPr>
                <a:defRPr/>
              </a:pPr>
              <a:t>7</a:t>
            </a:fld>
            <a:endParaRPr lang="de-DE" altLang="zh-CN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15888" y="466725"/>
            <a:ext cx="891222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r>
              <a:rPr lang="zh-CN" altLang="en-US" dirty="0" smtClean="0"/>
              <a:t>掉电保持方法及相关注意事项</a:t>
            </a:r>
            <a:r>
              <a:rPr lang="en-US" altLang="zh-CN" dirty="0" smtClean="0"/>
              <a:t>——</a:t>
            </a:r>
            <a:r>
              <a:rPr lang="en-US" altLang="zh-CN" dirty="0" smtClean="0">
                <a:latin typeface="仿宋" pitchFamily="49" charset="-122"/>
                <a:ea typeface="仿宋" pitchFamily="49" charset="-122"/>
              </a:rPr>
              <a:t>Persistent</a:t>
            </a:r>
            <a:r>
              <a:rPr lang="zh-CN" altLang="en-US" dirty="0" smtClean="0">
                <a:latin typeface="仿宋" pitchFamily="49" charset="-122"/>
                <a:ea typeface="仿宋" pitchFamily="49" charset="-122"/>
              </a:rPr>
              <a:t>掉电保持方案</a:t>
            </a:r>
            <a:endParaRPr lang="en-US" altLang="zh-CN" dirty="0" smtClean="0">
              <a:latin typeface="仿宋" pitchFamily="49" charset="-122"/>
              <a:ea typeface="仿宋" pitchFamily="49" charset="-12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14348" y="1285860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/>
              <a:t>写文件方案</a:t>
            </a:r>
            <a:endParaRPr lang="en-US" altLang="zh-CN" sz="3200" dirty="0" smtClean="0"/>
          </a:p>
        </p:txBody>
      </p:sp>
      <p:sp>
        <p:nvSpPr>
          <p:cNvPr id="8" name="矩形 7"/>
          <p:cNvSpPr/>
          <p:nvPr/>
        </p:nvSpPr>
        <p:spPr>
          <a:xfrm>
            <a:off x="214282" y="2071678"/>
            <a:ext cx="65722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/>
              <a:t>调用</a:t>
            </a:r>
            <a:r>
              <a:rPr lang="en-US" altLang="zh-CN" dirty="0" err="1" smtClean="0"/>
              <a:t>WritePersistent</a:t>
            </a:r>
            <a:r>
              <a:rPr lang="zh-CN" altLang="en-US" dirty="0" smtClean="0"/>
              <a:t>功能块实现数据保存</a:t>
            </a:r>
            <a:endParaRPr lang="zh-CN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3214686"/>
            <a:ext cx="2409825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fld id="{BBCB4A08-4910-475B-8DCB-C3993A39896F}" type="datetime1">
              <a:rPr lang="de-DE" altLang="zh-CN" smtClean="0"/>
              <a:pPr>
                <a:defRPr/>
              </a:pPr>
              <a:t>02.07.2014</a:t>
            </a:fld>
            <a:r>
              <a:rPr lang="de-DE" altLang="zh-CN" dirty="0" smtClean="0"/>
              <a:t>     </a:t>
            </a:r>
            <a:fld id="{CCA1989B-8EE3-4BD3-8C50-D9F61937CE5F}" type="slidenum">
              <a:rPr lang="de-DE" altLang="zh-CN" b="1" smtClean="0"/>
              <a:pPr>
                <a:defRPr/>
              </a:pPr>
              <a:t>8</a:t>
            </a:fld>
            <a:endParaRPr lang="de-DE" altLang="zh-CN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15888" y="466725"/>
            <a:ext cx="891222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r>
              <a:rPr lang="zh-CN" altLang="en-US" dirty="0" smtClean="0"/>
              <a:t>掉电保持方法及相关注意事项</a:t>
            </a:r>
            <a:r>
              <a:rPr lang="en-US" altLang="zh-CN" dirty="0" smtClean="0"/>
              <a:t>——</a:t>
            </a:r>
            <a:r>
              <a:rPr lang="en-US" altLang="zh-CN" dirty="0" smtClean="0">
                <a:latin typeface="仿宋" pitchFamily="49" charset="-122"/>
                <a:ea typeface="仿宋" pitchFamily="49" charset="-122"/>
              </a:rPr>
              <a:t>1</a:t>
            </a:r>
            <a:r>
              <a:rPr lang="zh-CN" altLang="en-US" dirty="0" smtClean="0">
                <a:latin typeface="仿宋" pitchFamily="49" charset="-122"/>
                <a:ea typeface="仿宋" pitchFamily="49" charset="-122"/>
              </a:rPr>
              <a:t>秒钟</a:t>
            </a:r>
            <a:r>
              <a:rPr lang="en-US" altLang="zh-CN" dirty="0" smtClean="0">
                <a:latin typeface="仿宋" pitchFamily="49" charset="-122"/>
                <a:ea typeface="仿宋" pitchFamily="49" charset="-122"/>
              </a:rPr>
              <a:t>UPS</a:t>
            </a:r>
            <a:r>
              <a:rPr lang="zh-CN" altLang="en-US" dirty="0" smtClean="0">
                <a:latin typeface="仿宋" pitchFamily="49" charset="-122"/>
                <a:ea typeface="仿宋" pitchFamily="49" charset="-122"/>
              </a:rPr>
              <a:t>使用注意事项</a:t>
            </a:r>
            <a:endParaRPr lang="en-US" altLang="zh-CN" dirty="0" smtClean="0">
              <a:latin typeface="仿宋" pitchFamily="49" charset="-122"/>
              <a:ea typeface="仿宋" pitchFamily="49" charset="-12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57224" y="1571612"/>
            <a:ext cx="784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CX50x0</a:t>
            </a:r>
            <a:r>
              <a:rPr lang="zh-CN" altLang="en-US" dirty="0" smtClean="0"/>
              <a:t>和</a:t>
            </a:r>
            <a:r>
              <a:rPr lang="en-US" altLang="zh-CN" dirty="0" smtClean="0"/>
              <a:t>CX80x0</a:t>
            </a:r>
            <a:r>
              <a:rPr lang="zh-CN" altLang="en-US" dirty="0" smtClean="0"/>
              <a:t>自带</a:t>
            </a:r>
            <a:r>
              <a:rPr lang="en-US" altLang="zh-CN" dirty="0" smtClean="0"/>
              <a:t>1</a:t>
            </a:r>
            <a:r>
              <a:rPr lang="zh-CN" altLang="en-US" dirty="0" smtClean="0"/>
              <a:t>秒钟</a:t>
            </a:r>
            <a:r>
              <a:rPr lang="en-US" altLang="zh-CN" dirty="0" smtClean="0"/>
              <a:t>UPS</a:t>
            </a:r>
            <a:r>
              <a:rPr lang="zh-CN" altLang="en-US" dirty="0" smtClean="0"/>
              <a:t>，可用于实现</a:t>
            </a:r>
            <a:r>
              <a:rPr lang="en-US" altLang="zh-CN" dirty="0" smtClean="0"/>
              <a:t>Persistent</a:t>
            </a:r>
            <a:r>
              <a:rPr lang="zh-CN" altLang="en-US" dirty="0" smtClean="0"/>
              <a:t>数据的掉电保持。</a:t>
            </a:r>
            <a:endParaRPr lang="zh-CN" alt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357290" y="2285992"/>
            <a:ext cx="584006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注意事项：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1</a:t>
            </a:r>
            <a:r>
              <a:rPr lang="zh-CN" altLang="en-US" dirty="0" smtClean="0"/>
              <a:t>、</a:t>
            </a:r>
            <a:r>
              <a:rPr lang="en-US" altLang="zh-CN" dirty="0" smtClean="0"/>
              <a:t>1</a:t>
            </a:r>
            <a:r>
              <a:rPr lang="zh-CN" altLang="en-US" dirty="0" smtClean="0"/>
              <a:t>秒钟</a:t>
            </a:r>
            <a:r>
              <a:rPr lang="en-US" altLang="zh-CN" dirty="0" smtClean="0"/>
              <a:t>UPS</a:t>
            </a:r>
            <a:r>
              <a:rPr lang="zh-CN" altLang="en-US" dirty="0" smtClean="0"/>
              <a:t>最多只能用于</a:t>
            </a:r>
            <a:r>
              <a:rPr lang="en-US" altLang="zh-CN" dirty="0" smtClean="0"/>
              <a:t>1M</a:t>
            </a:r>
            <a:r>
              <a:rPr lang="zh-CN" altLang="en-US" dirty="0" smtClean="0"/>
              <a:t>数据的掉电保持；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2</a:t>
            </a:r>
            <a:r>
              <a:rPr lang="zh-CN" altLang="en-US" dirty="0" smtClean="0"/>
              <a:t>、</a:t>
            </a:r>
            <a:r>
              <a:rPr lang="en-US" altLang="zh-CN" dirty="0" smtClean="0"/>
              <a:t>1</a:t>
            </a:r>
            <a:r>
              <a:rPr lang="zh-CN" altLang="en-US" dirty="0" smtClean="0"/>
              <a:t>秒钟</a:t>
            </a:r>
            <a:r>
              <a:rPr lang="en-US" altLang="zh-CN" dirty="0" smtClean="0"/>
              <a:t>UPS</a:t>
            </a:r>
            <a:r>
              <a:rPr lang="zh-CN" altLang="en-US" dirty="0" smtClean="0"/>
              <a:t>功能可以在</a:t>
            </a:r>
            <a:r>
              <a:rPr lang="en-US" altLang="zh-CN" dirty="0" smtClean="0"/>
              <a:t>Bios</a:t>
            </a:r>
            <a:r>
              <a:rPr lang="zh-CN" altLang="en-US" dirty="0" smtClean="0"/>
              <a:t>中设置关闭；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3</a:t>
            </a:r>
            <a:r>
              <a:rPr lang="zh-CN" altLang="en-US" dirty="0" smtClean="0"/>
              <a:t>、必须配合</a:t>
            </a:r>
            <a:r>
              <a:rPr lang="en-US" altLang="zh-CN" dirty="0" smtClean="0"/>
              <a:t>PLC</a:t>
            </a:r>
            <a:r>
              <a:rPr lang="zh-CN" altLang="en-US" dirty="0" smtClean="0"/>
              <a:t>中调用相应功能块才能实现掉电保持；</a:t>
            </a:r>
            <a:endParaRPr lang="zh-CN" altLang="en-US" dirty="0"/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5000636"/>
            <a:ext cx="4791075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4857760"/>
            <a:ext cx="291465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fld id="{BBCB4A08-4910-475B-8DCB-C3993A39896F}" type="datetime1">
              <a:rPr lang="de-DE" altLang="zh-CN" smtClean="0"/>
              <a:pPr>
                <a:defRPr/>
              </a:pPr>
              <a:t>02.07.2014</a:t>
            </a:fld>
            <a:r>
              <a:rPr lang="de-DE" altLang="zh-CN" dirty="0" smtClean="0"/>
              <a:t>     </a:t>
            </a:r>
            <a:fld id="{CCA1989B-8EE3-4BD3-8C50-D9F61937CE5F}" type="slidenum">
              <a:rPr lang="de-DE" altLang="zh-CN" b="1" smtClean="0"/>
              <a:pPr>
                <a:defRPr/>
              </a:pPr>
              <a:t>9</a:t>
            </a:fld>
            <a:endParaRPr lang="de-DE" altLang="zh-CN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15888" y="466725"/>
            <a:ext cx="891222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r>
              <a:rPr lang="zh-CN" altLang="en-US" dirty="0" smtClean="0"/>
              <a:t>掉电保持方法及相关注意事项</a:t>
            </a:r>
            <a:r>
              <a:rPr lang="en-US" altLang="zh-CN" dirty="0" smtClean="0"/>
              <a:t>——</a:t>
            </a:r>
            <a:r>
              <a:rPr lang="en-US" altLang="zh-CN" dirty="0" smtClean="0">
                <a:latin typeface="仿宋" pitchFamily="49" charset="-122"/>
                <a:ea typeface="仿宋" pitchFamily="49" charset="-122"/>
              </a:rPr>
              <a:t>1</a:t>
            </a:r>
            <a:r>
              <a:rPr lang="zh-CN" altLang="en-US" dirty="0" smtClean="0">
                <a:latin typeface="仿宋" pitchFamily="49" charset="-122"/>
                <a:ea typeface="仿宋" pitchFamily="49" charset="-122"/>
              </a:rPr>
              <a:t>秒钟</a:t>
            </a:r>
            <a:r>
              <a:rPr lang="en-US" altLang="zh-CN" dirty="0" smtClean="0">
                <a:latin typeface="仿宋" pitchFamily="49" charset="-122"/>
                <a:ea typeface="仿宋" pitchFamily="49" charset="-122"/>
              </a:rPr>
              <a:t>UPS</a:t>
            </a:r>
            <a:r>
              <a:rPr lang="zh-CN" altLang="en-US" dirty="0" smtClean="0">
                <a:latin typeface="仿宋" pitchFamily="49" charset="-122"/>
                <a:ea typeface="仿宋" pitchFamily="49" charset="-122"/>
              </a:rPr>
              <a:t>使用注意事项</a:t>
            </a:r>
            <a:endParaRPr lang="en-US" altLang="zh-CN" dirty="0" smtClean="0">
              <a:latin typeface="仿宋" pitchFamily="49" charset="-122"/>
              <a:ea typeface="仿宋" pitchFamily="49" charset="-12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57224" y="1571612"/>
            <a:ext cx="771530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客户遇到的</a:t>
            </a:r>
            <a:r>
              <a:rPr lang="en-US" altLang="zh-CN" dirty="0" smtClean="0"/>
              <a:t>CX5000 Persistent</a:t>
            </a:r>
            <a:r>
              <a:rPr lang="zh-CN" altLang="en-US" dirty="0" smtClean="0"/>
              <a:t>数据丢失的问题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现象：</a:t>
            </a:r>
            <a:endParaRPr lang="en-US" altLang="zh-CN" dirty="0" smtClean="0"/>
          </a:p>
          <a:p>
            <a:r>
              <a:rPr lang="en-US" altLang="zh-CN" dirty="0" smtClean="0"/>
              <a:t>5</a:t>
            </a:r>
            <a:r>
              <a:rPr lang="zh-CN" altLang="en-US" dirty="0" smtClean="0"/>
              <a:t>台</a:t>
            </a:r>
            <a:r>
              <a:rPr lang="en-US" altLang="zh-CN" dirty="0" smtClean="0"/>
              <a:t>CX5000</a:t>
            </a:r>
            <a:r>
              <a:rPr lang="zh-CN" altLang="en-US" dirty="0" smtClean="0"/>
              <a:t>控制器，在</a:t>
            </a:r>
            <a:r>
              <a:rPr lang="en-US" altLang="zh-CN" dirty="0" smtClean="0"/>
              <a:t>1</a:t>
            </a:r>
            <a:r>
              <a:rPr lang="zh-CN" altLang="en-US" dirty="0" smtClean="0"/>
              <a:t>、</a:t>
            </a:r>
            <a:r>
              <a:rPr lang="en-US" altLang="zh-CN" dirty="0" smtClean="0"/>
              <a:t>2</a:t>
            </a:r>
            <a:r>
              <a:rPr lang="zh-CN" altLang="en-US" dirty="0" smtClean="0"/>
              <a:t>个月内共发生两次</a:t>
            </a:r>
            <a:r>
              <a:rPr lang="en-US" altLang="zh-CN" dirty="0" smtClean="0"/>
              <a:t>Persistent</a:t>
            </a:r>
            <a:r>
              <a:rPr lang="zh-CN" altLang="en-US" dirty="0" smtClean="0"/>
              <a:t>变量丢失（所有</a:t>
            </a:r>
            <a:r>
              <a:rPr lang="en-US" altLang="zh-CN" dirty="0" smtClean="0"/>
              <a:t>Persistent</a:t>
            </a:r>
            <a:r>
              <a:rPr lang="zh-CN" altLang="en-US" dirty="0" smtClean="0"/>
              <a:t>变量均恢复为</a:t>
            </a:r>
            <a:r>
              <a:rPr lang="en-US" altLang="zh-CN" dirty="0" smtClean="0"/>
              <a:t>0</a:t>
            </a:r>
            <a:r>
              <a:rPr lang="zh-CN" altLang="en-US" dirty="0" smtClean="0"/>
              <a:t>或初始值），</a:t>
            </a:r>
            <a:r>
              <a:rPr lang="en-US" altLang="zh-CN" dirty="0" smtClean="0"/>
              <a:t>5</a:t>
            </a:r>
            <a:r>
              <a:rPr lang="zh-CN" altLang="en-US" dirty="0" smtClean="0"/>
              <a:t>台中丢两台，没有规律，偶尔出现；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测试寻找规律：</a:t>
            </a:r>
            <a:endParaRPr lang="en-US" altLang="zh-CN" dirty="0" smtClean="0"/>
          </a:p>
          <a:p>
            <a:r>
              <a:rPr lang="en-US" altLang="zh-CN" dirty="0" smtClean="0"/>
              <a:t>CX5000</a:t>
            </a:r>
            <a:r>
              <a:rPr lang="zh-CN" altLang="en-US" dirty="0" smtClean="0"/>
              <a:t>的</a:t>
            </a:r>
            <a:r>
              <a:rPr lang="en-US" altLang="zh-CN" dirty="0" err="1" smtClean="0"/>
              <a:t>TwinCAT</a:t>
            </a:r>
            <a:r>
              <a:rPr lang="zh-CN" altLang="en-US" dirty="0" smtClean="0"/>
              <a:t>处于启动状态时，如果断开</a:t>
            </a:r>
            <a:r>
              <a:rPr lang="en-US" altLang="zh-CN" dirty="0" smtClean="0"/>
              <a:t>CX5000</a:t>
            </a:r>
            <a:r>
              <a:rPr lang="zh-CN" altLang="en-US" dirty="0" smtClean="0"/>
              <a:t>的电源就一定会导致</a:t>
            </a:r>
            <a:r>
              <a:rPr lang="en-US" altLang="zh-CN" dirty="0" smtClean="0"/>
              <a:t>Persistent</a:t>
            </a:r>
            <a:r>
              <a:rPr lang="zh-CN" altLang="en-US" dirty="0" smtClean="0"/>
              <a:t>数据丢失；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原因分析：</a:t>
            </a:r>
            <a:endParaRPr lang="en-US" altLang="zh-CN" dirty="0" smtClean="0"/>
          </a:p>
          <a:p>
            <a:r>
              <a:rPr lang="zh-CN" altLang="en-US" dirty="0" smtClean="0"/>
              <a:t>在</a:t>
            </a:r>
            <a:r>
              <a:rPr lang="en-US" dirty="0" err="1" smtClean="0"/>
              <a:t>TwinCAT</a:t>
            </a:r>
            <a:r>
              <a:rPr lang="zh-CN" altLang="en-US" dirty="0" smtClean="0"/>
              <a:t>启动状态时，</a:t>
            </a:r>
            <a:r>
              <a:rPr lang="en-US" dirty="0" smtClean="0"/>
              <a:t>PLC</a:t>
            </a:r>
            <a:r>
              <a:rPr lang="zh-CN" altLang="en-US" dirty="0" smtClean="0"/>
              <a:t>的程序还没有开始运行，而此时就开始消耗电容中的能量；当</a:t>
            </a:r>
            <a:r>
              <a:rPr lang="en-US" dirty="0" smtClean="0"/>
              <a:t>PLC</a:t>
            </a:r>
            <a:r>
              <a:rPr lang="zh-CN" altLang="en-US" dirty="0" smtClean="0"/>
              <a:t>程序运行起来后发现在使用电容的储能，开始执行对</a:t>
            </a:r>
            <a:r>
              <a:rPr lang="en-US" dirty="0" smtClean="0"/>
              <a:t>President data</a:t>
            </a:r>
            <a:r>
              <a:rPr lang="zh-CN" altLang="en-US" dirty="0" smtClean="0"/>
              <a:t>的存盘，很可惜电容中的能量已经不足以能够保存数据，写文件操作失败，从而导致数据丢失。</a:t>
            </a:r>
            <a:endParaRPr lang="zh-CN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5_Benutzerdefiniertes Design">
  <a:themeElements>
    <a:clrScheme name="22_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2_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2B5"/>
        </a:solidFill>
        <a:ln>
          <a:noFill/>
        </a:ln>
        <a:effectLst>
          <a:outerShdw dist="17961" dir="2700000" algn="ctr" rotWithShape="0">
            <a:srgbClr val="808080"/>
          </a:outerShdw>
        </a:effectLst>
        <a:extLst>
          <a:ext uri="{91240B29-F687-4F45-9708-019B960494DF}">
            <a14:hiddenLine xmlns:a14="http://schemas.microsoft.com/office/drawing/2010/main" xmlns="" w="6350" algn="ctr">
              <a:solidFill>
                <a:srgbClr val="C0C0C0"/>
              </a:solidFill>
              <a:miter lim="800000"/>
              <a:headEnd/>
              <a:tailEnd/>
            </a14:hiddenLine>
          </a:ext>
        </a:extLst>
      </a:spPr>
      <a:bodyPr tIns="91440" bIns="91440" anchor="ctr"/>
      <a:lstStyle>
        <a:defPPr marL="12700" marR="0" indent="-12700" algn="ctr" defTabSz="914400" rtl="0" eaLnBrk="0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400" b="0" i="0" u="none" strike="noStrike" kern="1200" cap="none" spc="0" normalizeH="0" baseline="0" noProof="0">
            <a:ln>
              <a:noFill/>
            </a:ln>
            <a:solidFill>
              <a:srgbClr val="091D5D"/>
            </a:solidFill>
            <a:effectLst/>
            <a:uLnTx/>
            <a:uFillTx/>
            <a:latin typeface="Verdana" pitchFamily="34" charset="0"/>
            <a:ea typeface="宋体" charset="-122"/>
            <a:cs typeface="+mn-c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69696"/>
        </a:solidFill>
        <a:ln w="952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6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22_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3_Benutzerdefiniertes Design">
  <a:themeElements>
    <a:clrScheme name="21_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1_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1_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1_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1_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1_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1_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1_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1_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1_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1_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1_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1_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1_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11914</TotalTime>
  <Words>1192</Words>
  <Application>Microsoft Office PowerPoint</Application>
  <PresentationFormat>全屏显示(4:3)</PresentationFormat>
  <Paragraphs>174</Paragraphs>
  <Slides>15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15</vt:i4>
      </vt:variant>
    </vt:vector>
  </HeadingPairs>
  <TitlesOfParts>
    <vt:vector size="17" baseType="lpstr">
      <vt:lpstr>25_Benutzerdefiniertes Design</vt:lpstr>
      <vt:lpstr>33_Benutzerdefiniertes Design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cp:lastModifiedBy>MarkZhu</cp:lastModifiedBy>
  <cp:revision>156</cp:revision>
  <cp:lastPrinted>2012-07-10T02:48:27Z</cp:lastPrinted>
  <dcterms:created xsi:type="dcterms:W3CDTF">2012-06-04T06:58:20Z</dcterms:created>
  <dcterms:modified xsi:type="dcterms:W3CDTF">2014-07-02T07:34:02Z</dcterms:modified>
</cp:coreProperties>
</file>